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9"/>
  </p:notesMasterIdLst>
  <p:handoutMasterIdLst>
    <p:handoutMasterId r:id="rId20"/>
  </p:handoutMasterIdLst>
  <p:sldIdLst>
    <p:sldId id="258" r:id="rId2"/>
    <p:sldId id="268" r:id="rId3"/>
    <p:sldId id="269" r:id="rId4"/>
    <p:sldId id="271" r:id="rId5"/>
    <p:sldId id="274" r:id="rId6"/>
    <p:sldId id="261" r:id="rId7"/>
    <p:sldId id="272" r:id="rId8"/>
    <p:sldId id="276" r:id="rId9"/>
    <p:sldId id="273" r:id="rId10"/>
    <p:sldId id="263" r:id="rId11"/>
    <p:sldId id="264" r:id="rId12"/>
    <p:sldId id="266" r:id="rId13"/>
    <p:sldId id="277" r:id="rId14"/>
    <p:sldId id="278" r:id="rId15"/>
    <p:sldId id="279" r:id="rId16"/>
    <p:sldId id="280" r:id="rId17"/>
    <p:sldId id="281"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53B7"/>
    <a:srgbClr val="BF77BC"/>
    <a:srgbClr val="9655B3"/>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048" autoAdjust="0"/>
  </p:normalViewPr>
  <p:slideViewPr>
    <p:cSldViewPr snapToGrid="0">
      <p:cViewPr varScale="1">
        <p:scale>
          <a:sx n="52" d="100"/>
          <a:sy n="52" d="100"/>
        </p:scale>
        <p:origin x="12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EA420A2-06AC-B410-ECE9-CF2C46E43A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FD1AB48C-AB4B-9698-3CF7-AC4B41711A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CC2CB8-C973-4A2B-B384-3A9AA9CC75F0}" type="datetimeFigureOut">
              <a:rPr kumimoji="1" lang="ja-JP" altLang="en-US" smtClean="0"/>
              <a:t>2023/6/11</a:t>
            </a:fld>
            <a:endParaRPr kumimoji="1" lang="ja-JP" altLang="en-US"/>
          </a:p>
        </p:txBody>
      </p:sp>
      <p:sp>
        <p:nvSpPr>
          <p:cNvPr id="4" name="フッター プレースホルダー 3">
            <a:extLst>
              <a:ext uri="{FF2B5EF4-FFF2-40B4-BE49-F238E27FC236}">
                <a16:creationId xmlns:a16="http://schemas.microsoft.com/office/drawing/2014/main" id="{7C747AF4-E74E-5125-D0BF-E9E683FDA5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ED80514C-3D6B-073C-D058-F15EC58B61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569B56-65BB-45F7-9555-1F79482AE898}" type="slidenum">
              <a:rPr kumimoji="1" lang="ja-JP" altLang="en-US" smtClean="0"/>
              <a:t>‹#›</a:t>
            </a:fld>
            <a:endParaRPr kumimoji="1" lang="ja-JP" altLang="en-US"/>
          </a:p>
        </p:txBody>
      </p:sp>
    </p:spTree>
    <p:extLst>
      <p:ext uri="{BB962C8B-B14F-4D97-AF65-F5344CB8AC3E}">
        <p14:creationId xmlns:p14="http://schemas.microsoft.com/office/powerpoint/2010/main" val="30686119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9A9AE-C3F8-4D1A-9EFB-D4387F6642C6}" type="datetimeFigureOut">
              <a:rPr kumimoji="1" lang="ja-JP" altLang="en-US" smtClean="0"/>
              <a:t>2023/6/11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4DD49-4A10-4680-BB21-396B993C0961}" type="slidenum">
              <a:rPr kumimoji="1" lang="ja-JP" altLang="en-US" smtClean="0"/>
              <a:t>‹#›</a:t>
            </a:fld>
            <a:endParaRPr kumimoji="1" lang="ja-JP" altLang="en-US"/>
          </a:p>
        </p:txBody>
      </p:sp>
    </p:spTree>
    <p:extLst>
      <p:ext uri="{BB962C8B-B14F-4D97-AF65-F5344CB8AC3E}">
        <p14:creationId xmlns:p14="http://schemas.microsoft.com/office/powerpoint/2010/main" val="27071447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a:t>
            </a:fld>
            <a:endParaRPr kumimoji="1" lang="ja-JP" altLang="en-US"/>
          </a:p>
        </p:txBody>
      </p:sp>
    </p:spTree>
    <p:extLst>
      <p:ext uri="{BB962C8B-B14F-4D97-AF65-F5344CB8AC3E}">
        <p14:creationId xmlns:p14="http://schemas.microsoft.com/office/powerpoint/2010/main" val="3683435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We've been able to record where the gaze is focusing in 3D space, as you can see in images.</a:t>
            </a:r>
          </a:p>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10</a:t>
            </a:fld>
            <a:endParaRPr kumimoji="1" lang="ja-JP" altLang="en-US"/>
          </a:p>
        </p:txBody>
      </p:sp>
    </p:spTree>
    <p:extLst>
      <p:ext uri="{BB962C8B-B14F-4D97-AF65-F5344CB8AC3E}">
        <p14:creationId xmlns:p14="http://schemas.microsoft.com/office/powerpoint/2010/main" val="342387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11</a:t>
            </a:fld>
            <a:endParaRPr kumimoji="1" lang="ja-JP" altLang="en-US"/>
          </a:p>
        </p:txBody>
      </p:sp>
    </p:spTree>
    <p:extLst>
      <p:ext uri="{BB962C8B-B14F-4D97-AF65-F5344CB8AC3E}">
        <p14:creationId xmlns:p14="http://schemas.microsoft.com/office/powerpoint/2010/main" val="2194149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12</a:t>
            </a:fld>
            <a:endParaRPr kumimoji="1" lang="ja-JP" altLang="en-US"/>
          </a:p>
        </p:txBody>
      </p:sp>
    </p:spTree>
    <p:extLst>
      <p:ext uri="{BB962C8B-B14F-4D97-AF65-F5344CB8AC3E}">
        <p14:creationId xmlns:p14="http://schemas.microsoft.com/office/powerpoint/2010/main" val="861034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13</a:t>
            </a:fld>
            <a:endParaRPr kumimoji="1" lang="ja-JP" altLang="en-US"/>
          </a:p>
        </p:txBody>
      </p:sp>
    </p:spTree>
    <p:extLst>
      <p:ext uri="{BB962C8B-B14F-4D97-AF65-F5344CB8AC3E}">
        <p14:creationId xmlns:p14="http://schemas.microsoft.com/office/powerpoint/2010/main" val="241641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14</a:t>
            </a:fld>
            <a:endParaRPr kumimoji="1" lang="ja-JP" altLang="en-US"/>
          </a:p>
        </p:txBody>
      </p:sp>
    </p:spTree>
    <p:extLst>
      <p:ext uri="{BB962C8B-B14F-4D97-AF65-F5344CB8AC3E}">
        <p14:creationId xmlns:p14="http://schemas.microsoft.com/office/powerpoint/2010/main" val="207851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15</a:t>
            </a:fld>
            <a:endParaRPr kumimoji="1" lang="ja-JP" altLang="en-US"/>
          </a:p>
        </p:txBody>
      </p:sp>
    </p:spTree>
    <p:extLst>
      <p:ext uri="{BB962C8B-B14F-4D97-AF65-F5344CB8AC3E}">
        <p14:creationId xmlns:p14="http://schemas.microsoft.com/office/powerpoint/2010/main" val="675562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en-US" altLang="ja-JP" sz="1800" b="0" i="0" u="none" strike="noStrike" baseline="0" dirty="0">
              <a:latin typeface="CMR10"/>
            </a:endParaRPr>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16</a:t>
            </a:fld>
            <a:endParaRPr kumimoji="1" lang="ja-JP" altLang="en-US"/>
          </a:p>
        </p:txBody>
      </p:sp>
    </p:spTree>
    <p:extLst>
      <p:ext uri="{BB962C8B-B14F-4D97-AF65-F5344CB8AC3E}">
        <p14:creationId xmlns:p14="http://schemas.microsoft.com/office/powerpoint/2010/main" val="3068713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2</a:t>
            </a:fld>
            <a:endParaRPr kumimoji="1" lang="ja-JP" altLang="en-US"/>
          </a:p>
        </p:txBody>
      </p:sp>
    </p:spTree>
    <p:extLst>
      <p:ext uri="{BB962C8B-B14F-4D97-AF65-F5344CB8AC3E}">
        <p14:creationId xmlns:p14="http://schemas.microsoft.com/office/powerpoint/2010/main" val="105354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3</a:t>
            </a:fld>
            <a:endParaRPr kumimoji="1" lang="ja-JP" altLang="en-US"/>
          </a:p>
        </p:txBody>
      </p:sp>
    </p:spTree>
    <p:extLst>
      <p:ext uri="{BB962C8B-B14F-4D97-AF65-F5344CB8AC3E}">
        <p14:creationId xmlns:p14="http://schemas.microsoft.com/office/powerpoint/2010/main" val="149581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4</a:t>
            </a:fld>
            <a:endParaRPr kumimoji="1" lang="ja-JP" altLang="en-US"/>
          </a:p>
        </p:txBody>
      </p:sp>
    </p:spTree>
    <p:extLst>
      <p:ext uri="{BB962C8B-B14F-4D97-AF65-F5344CB8AC3E}">
        <p14:creationId xmlns:p14="http://schemas.microsoft.com/office/powerpoint/2010/main" val="697982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5</a:t>
            </a:fld>
            <a:endParaRPr kumimoji="1" lang="ja-JP" altLang="en-US"/>
          </a:p>
        </p:txBody>
      </p:sp>
    </p:spTree>
    <p:extLst>
      <p:ext uri="{BB962C8B-B14F-4D97-AF65-F5344CB8AC3E}">
        <p14:creationId xmlns:p14="http://schemas.microsoft.com/office/powerpoint/2010/main" val="2878753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6</a:t>
            </a:fld>
            <a:endParaRPr kumimoji="1" lang="ja-JP" altLang="en-US"/>
          </a:p>
        </p:txBody>
      </p:sp>
    </p:spTree>
    <p:extLst>
      <p:ext uri="{BB962C8B-B14F-4D97-AF65-F5344CB8AC3E}">
        <p14:creationId xmlns:p14="http://schemas.microsoft.com/office/powerpoint/2010/main" val="1062183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7</a:t>
            </a:fld>
            <a:endParaRPr kumimoji="1" lang="ja-JP" altLang="en-US"/>
          </a:p>
        </p:txBody>
      </p:sp>
    </p:spTree>
    <p:extLst>
      <p:ext uri="{BB962C8B-B14F-4D97-AF65-F5344CB8AC3E}">
        <p14:creationId xmlns:p14="http://schemas.microsoft.com/office/powerpoint/2010/main" val="282322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8</a:t>
            </a:fld>
            <a:endParaRPr kumimoji="1" lang="ja-JP" altLang="en-US"/>
          </a:p>
        </p:txBody>
      </p:sp>
    </p:spTree>
    <p:extLst>
      <p:ext uri="{BB962C8B-B14F-4D97-AF65-F5344CB8AC3E}">
        <p14:creationId xmlns:p14="http://schemas.microsoft.com/office/powerpoint/2010/main" val="396355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So far, we have enabled Eye Tracking using Unity and Quest Pro, and saved the Eye Tracking data as a CSV file. We've also visualized gaze data in real time within a VR environment. As you can see in the video, the pink line represents the gaze and particles are generated on the surface of objects, which allows us to visualize where people are look at.</a:t>
            </a:r>
          </a:p>
          <a:p>
            <a:endParaRPr kumimoji="1" lang="ja-JP" altLang="en-US" dirty="0"/>
          </a:p>
        </p:txBody>
      </p:sp>
      <p:sp>
        <p:nvSpPr>
          <p:cNvPr id="4" name="スライド番号プレースホルダー 3"/>
          <p:cNvSpPr>
            <a:spLocks noGrp="1"/>
          </p:cNvSpPr>
          <p:nvPr>
            <p:ph type="sldNum" sz="quarter" idx="5"/>
          </p:nvPr>
        </p:nvSpPr>
        <p:spPr/>
        <p:txBody>
          <a:bodyPr/>
          <a:lstStyle/>
          <a:p>
            <a:fld id="{DFC4DD49-4A10-4680-BB21-396B993C0961}" type="slidenum">
              <a:rPr kumimoji="1" lang="ja-JP" altLang="en-US" smtClean="0"/>
              <a:t>9</a:t>
            </a:fld>
            <a:endParaRPr kumimoji="1" lang="ja-JP" altLang="en-US"/>
          </a:p>
        </p:txBody>
      </p:sp>
    </p:spTree>
    <p:extLst>
      <p:ext uri="{BB962C8B-B14F-4D97-AF65-F5344CB8AC3E}">
        <p14:creationId xmlns:p14="http://schemas.microsoft.com/office/powerpoint/2010/main" val="177511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BFF110-3119-151F-BA98-8A7FEAD664B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7AD2A3A6-D7CD-0691-AC20-186339BAEC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03E9726-488E-01CA-CD18-EB0E0BC4E187}"/>
              </a:ext>
            </a:extLst>
          </p:cNvPr>
          <p:cNvSpPr>
            <a:spLocks noGrp="1"/>
          </p:cNvSpPr>
          <p:nvPr>
            <p:ph type="dt" sz="half" idx="10"/>
          </p:nvPr>
        </p:nvSpPr>
        <p:spPr/>
        <p:txBody>
          <a:bodyPr/>
          <a:lstStyle/>
          <a:p>
            <a:fld id="{D26579EF-51FB-4603-8AA9-AFEC9283B883}" type="datetime1">
              <a:rPr kumimoji="1" lang="ja-JP" altLang="en-US" smtClean="0"/>
              <a:t>2023/6/11</a:t>
            </a:fld>
            <a:endParaRPr kumimoji="1" lang="ja-JP" altLang="en-US"/>
          </a:p>
        </p:txBody>
      </p:sp>
      <p:sp>
        <p:nvSpPr>
          <p:cNvPr id="5" name="フッター プレースホルダー 4">
            <a:extLst>
              <a:ext uri="{FF2B5EF4-FFF2-40B4-BE49-F238E27FC236}">
                <a16:creationId xmlns:a16="http://schemas.microsoft.com/office/drawing/2014/main" id="{4FC6297F-D9D8-2F6A-8380-9B29685382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4FACE8-93EC-722D-8F72-0C099C773B99}"/>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90364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22E26-EEF5-BA21-1D33-99415B017D4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7582E7-415A-0C82-DAC5-5ABF052F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513CE51-8927-4D4D-F432-EF349C034C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31BB76A-C28C-9728-1D3F-B3C4B18FAD07}"/>
              </a:ext>
            </a:extLst>
          </p:cNvPr>
          <p:cNvSpPr>
            <a:spLocks noGrp="1"/>
          </p:cNvSpPr>
          <p:nvPr>
            <p:ph type="dt" sz="half" idx="10"/>
          </p:nvPr>
        </p:nvSpPr>
        <p:spPr/>
        <p:txBody>
          <a:bodyPr/>
          <a:lstStyle/>
          <a:p>
            <a:fld id="{CFB86086-A6FC-44B7-A9E3-5D3C5C0F4AAE}" type="datetime1">
              <a:rPr kumimoji="1" lang="ja-JP" altLang="en-US" smtClean="0"/>
              <a:t>2023/6/11</a:t>
            </a:fld>
            <a:endParaRPr kumimoji="1" lang="ja-JP" altLang="en-US"/>
          </a:p>
        </p:txBody>
      </p:sp>
      <p:sp>
        <p:nvSpPr>
          <p:cNvPr id="6" name="フッター プレースホルダー 5">
            <a:extLst>
              <a:ext uri="{FF2B5EF4-FFF2-40B4-BE49-F238E27FC236}">
                <a16:creationId xmlns:a16="http://schemas.microsoft.com/office/drawing/2014/main" id="{C6F3BCEB-C463-AC3D-15D3-A8AB7D55DA5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2DBED1E-0D5A-BFAF-4BC3-BD0F18513142}"/>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2213036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7B3F4-0780-F75C-9834-80B294FD9EB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AA392F8-2656-D566-0764-D6CFE568F2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54BD0F80-7641-ACEB-6452-BA69250A2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123FACB-E764-E562-8FB0-B5FB6479F43A}"/>
              </a:ext>
            </a:extLst>
          </p:cNvPr>
          <p:cNvSpPr>
            <a:spLocks noGrp="1"/>
          </p:cNvSpPr>
          <p:nvPr>
            <p:ph type="dt" sz="half" idx="10"/>
          </p:nvPr>
        </p:nvSpPr>
        <p:spPr/>
        <p:txBody>
          <a:bodyPr/>
          <a:lstStyle/>
          <a:p>
            <a:fld id="{8839B024-04FD-4020-A000-9D38FFAA2173}" type="datetime1">
              <a:rPr kumimoji="1" lang="ja-JP" altLang="en-US" smtClean="0"/>
              <a:t>2023/6/11</a:t>
            </a:fld>
            <a:endParaRPr kumimoji="1" lang="ja-JP" altLang="en-US"/>
          </a:p>
        </p:txBody>
      </p:sp>
      <p:sp>
        <p:nvSpPr>
          <p:cNvPr id="6" name="フッター プレースホルダー 5">
            <a:extLst>
              <a:ext uri="{FF2B5EF4-FFF2-40B4-BE49-F238E27FC236}">
                <a16:creationId xmlns:a16="http://schemas.microsoft.com/office/drawing/2014/main" id="{FAC39EC9-A665-B5FE-AE87-8A6645F4B5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5182FA-EB18-5B99-52B2-4E8B0A64B0FD}"/>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4128755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19433E-9C16-1E36-569E-F97BF185CBC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6303C1E-3797-F2B0-2F6E-41B42AE1E31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05B9CF-376D-8518-F068-C3F32E1044B4}"/>
              </a:ext>
            </a:extLst>
          </p:cNvPr>
          <p:cNvSpPr>
            <a:spLocks noGrp="1"/>
          </p:cNvSpPr>
          <p:nvPr>
            <p:ph type="dt" sz="half" idx="10"/>
          </p:nvPr>
        </p:nvSpPr>
        <p:spPr/>
        <p:txBody>
          <a:bodyPr/>
          <a:lstStyle/>
          <a:p>
            <a:fld id="{2190A3E0-36B2-4629-B621-AA85476D7375}" type="datetime1">
              <a:rPr kumimoji="1" lang="ja-JP" altLang="en-US" smtClean="0"/>
              <a:t>2023/6/11</a:t>
            </a:fld>
            <a:endParaRPr kumimoji="1" lang="ja-JP" altLang="en-US"/>
          </a:p>
        </p:txBody>
      </p:sp>
      <p:sp>
        <p:nvSpPr>
          <p:cNvPr id="5" name="フッター プレースホルダー 4">
            <a:extLst>
              <a:ext uri="{FF2B5EF4-FFF2-40B4-BE49-F238E27FC236}">
                <a16:creationId xmlns:a16="http://schemas.microsoft.com/office/drawing/2014/main" id="{85A259C1-8ECB-0AB6-8283-F4CDC44330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5FCCDD-D325-DE75-42A1-A3BFFF2F3C95}"/>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1324851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23C8964-2517-353A-DC20-3F67F5AFA54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98BE290-658B-36D1-9107-AF136DAFEE7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DE30453-585F-FF0C-DA07-43CE3830D71E}"/>
              </a:ext>
            </a:extLst>
          </p:cNvPr>
          <p:cNvSpPr>
            <a:spLocks noGrp="1"/>
          </p:cNvSpPr>
          <p:nvPr>
            <p:ph type="dt" sz="half" idx="10"/>
          </p:nvPr>
        </p:nvSpPr>
        <p:spPr/>
        <p:txBody>
          <a:bodyPr/>
          <a:lstStyle/>
          <a:p>
            <a:fld id="{D51B5E55-62BE-4768-8CC0-51D3CD34D87B}" type="datetime1">
              <a:rPr kumimoji="1" lang="ja-JP" altLang="en-US" smtClean="0"/>
              <a:t>2023/6/11</a:t>
            </a:fld>
            <a:endParaRPr kumimoji="1" lang="ja-JP" altLang="en-US"/>
          </a:p>
        </p:txBody>
      </p:sp>
      <p:sp>
        <p:nvSpPr>
          <p:cNvPr id="5" name="フッター プレースホルダー 4">
            <a:extLst>
              <a:ext uri="{FF2B5EF4-FFF2-40B4-BE49-F238E27FC236}">
                <a16:creationId xmlns:a16="http://schemas.microsoft.com/office/drawing/2014/main" id="{1C27EB10-0237-82B0-DAF6-898192987A6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E04C88-3FE7-282D-130F-65C074A2D7D2}"/>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885848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226206-5490-912C-E25D-835E5D7CD1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D4609C8-B2A5-F621-0BA7-059239A4B9E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A2B1E3-FAF0-CBC8-030D-6487FF40D6F4}"/>
              </a:ext>
            </a:extLst>
          </p:cNvPr>
          <p:cNvSpPr>
            <a:spLocks noGrp="1"/>
          </p:cNvSpPr>
          <p:nvPr>
            <p:ph type="dt" sz="half" idx="10"/>
          </p:nvPr>
        </p:nvSpPr>
        <p:spPr/>
        <p:txBody>
          <a:bodyPr/>
          <a:lstStyle/>
          <a:p>
            <a:fld id="{A019A647-7F98-4A7D-991A-6A1AD1A36C9C}" type="datetime1">
              <a:rPr kumimoji="1" lang="ja-JP" altLang="en-US" smtClean="0"/>
              <a:t>2023/6/11</a:t>
            </a:fld>
            <a:endParaRPr kumimoji="1" lang="ja-JP" altLang="en-US"/>
          </a:p>
        </p:txBody>
      </p:sp>
      <p:sp>
        <p:nvSpPr>
          <p:cNvPr id="5" name="フッター プレースホルダー 4">
            <a:extLst>
              <a:ext uri="{FF2B5EF4-FFF2-40B4-BE49-F238E27FC236}">
                <a16:creationId xmlns:a16="http://schemas.microsoft.com/office/drawing/2014/main" id="{2BBB371E-405D-FC42-95CD-1CFD81C10D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2A3A4ED-D5D3-1D6B-CEFA-FD2D0BE6982E}"/>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2821583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CCC25B-E93E-B0AF-0BC0-03F0EE65238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377B6B-9CBA-C78C-B9E5-D09F194493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AE05D64-3DDE-8CB5-08B8-432D6B8E3025}"/>
              </a:ext>
            </a:extLst>
          </p:cNvPr>
          <p:cNvSpPr>
            <a:spLocks noGrp="1"/>
          </p:cNvSpPr>
          <p:nvPr>
            <p:ph type="dt" sz="half" idx="10"/>
          </p:nvPr>
        </p:nvSpPr>
        <p:spPr/>
        <p:txBody>
          <a:bodyPr/>
          <a:lstStyle/>
          <a:p>
            <a:fld id="{1DC3F4E3-DFFF-43D1-A746-AEC1B3AB7F25}" type="datetime1">
              <a:rPr kumimoji="1" lang="ja-JP" altLang="en-US" smtClean="0"/>
              <a:t>2023/6/11</a:t>
            </a:fld>
            <a:endParaRPr kumimoji="1" lang="ja-JP" altLang="en-US"/>
          </a:p>
        </p:txBody>
      </p:sp>
      <p:sp>
        <p:nvSpPr>
          <p:cNvPr id="5" name="フッター プレースホルダー 4">
            <a:extLst>
              <a:ext uri="{FF2B5EF4-FFF2-40B4-BE49-F238E27FC236}">
                <a16:creationId xmlns:a16="http://schemas.microsoft.com/office/drawing/2014/main" id="{69E3D3D3-BB3E-390E-8477-D908707738C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125C9E1-85D5-1291-562F-31504221F805}"/>
              </a:ext>
            </a:extLst>
          </p:cNvPr>
          <p:cNvSpPr>
            <a:spLocks noGrp="1"/>
          </p:cNvSpPr>
          <p:nvPr>
            <p:ph type="sldNum" sz="quarter" idx="12"/>
          </p:nvPr>
        </p:nvSpPr>
        <p:spPr>
          <a:xfrm>
            <a:off x="10774016" y="6356349"/>
            <a:ext cx="579783" cy="365125"/>
          </a:xfrm>
          <a:solidFill>
            <a:schemeClr val="bg1"/>
          </a:solidFill>
        </p:spPr>
        <p:txBody>
          <a:bodyPr/>
          <a:lstStyle/>
          <a:p>
            <a:fld id="{8FB0F888-C2C0-43CD-B88D-E582C608D0AB}" type="slidenum">
              <a:rPr kumimoji="1" lang="ja-JP" altLang="en-US" smtClean="0"/>
              <a:t>‹#›</a:t>
            </a:fld>
            <a:endParaRPr kumimoji="1" lang="ja-JP" altLang="en-US" dirty="0"/>
          </a:p>
        </p:txBody>
      </p:sp>
    </p:spTree>
    <p:extLst>
      <p:ext uri="{BB962C8B-B14F-4D97-AF65-F5344CB8AC3E}">
        <p14:creationId xmlns:p14="http://schemas.microsoft.com/office/powerpoint/2010/main" val="250043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3F099-A8D2-08D2-5254-2088F60545A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561466F-42B9-AFED-824A-C6EF1E23F4C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1369863-FF90-20A9-BD36-61172A6B0FF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2607052-E9F5-9398-E35B-D4127170003F}"/>
              </a:ext>
            </a:extLst>
          </p:cNvPr>
          <p:cNvSpPr>
            <a:spLocks noGrp="1"/>
          </p:cNvSpPr>
          <p:nvPr>
            <p:ph type="dt" sz="half" idx="10"/>
          </p:nvPr>
        </p:nvSpPr>
        <p:spPr/>
        <p:txBody>
          <a:bodyPr/>
          <a:lstStyle/>
          <a:p>
            <a:fld id="{5EEF3908-CE3E-4848-82E6-2B361D95E8BF}" type="datetime1">
              <a:rPr kumimoji="1" lang="ja-JP" altLang="en-US" smtClean="0"/>
              <a:t>2023/6/11</a:t>
            </a:fld>
            <a:endParaRPr kumimoji="1" lang="ja-JP" altLang="en-US"/>
          </a:p>
        </p:txBody>
      </p:sp>
      <p:sp>
        <p:nvSpPr>
          <p:cNvPr id="6" name="フッター プレースホルダー 5">
            <a:extLst>
              <a:ext uri="{FF2B5EF4-FFF2-40B4-BE49-F238E27FC236}">
                <a16:creationId xmlns:a16="http://schemas.microsoft.com/office/drawing/2014/main" id="{FDE9A8D8-B7F0-0849-AB6E-86DA5FA300C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EF0B339-4BBC-74C4-3B12-FB45796E4548}"/>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1306715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B73CA-11B2-636D-9C03-9477228E947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7A5F5E7-9DC5-4D25-8624-44EC0C722B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48400FA-DF80-98C2-BAAF-E880C0C7B7D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16FC440-4934-026E-C14E-3BEBD21E2D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98E856B-62E5-1933-6C3A-902D580AEC4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E098930-C9A0-D298-40AC-A3DB1E73160F}"/>
              </a:ext>
            </a:extLst>
          </p:cNvPr>
          <p:cNvSpPr>
            <a:spLocks noGrp="1"/>
          </p:cNvSpPr>
          <p:nvPr>
            <p:ph type="dt" sz="half" idx="10"/>
          </p:nvPr>
        </p:nvSpPr>
        <p:spPr/>
        <p:txBody>
          <a:bodyPr/>
          <a:lstStyle/>
          <a:p>
            <a:fld id="{DB426200-AF93-470E-BBD2-84E45D0F2037}" type="datetime1">
              <a:rPr kumimoji="1" lang="ja-JP" altLang="en-US" smtClean="0"/>
              <a:t>2023/6/11</a:t>
            </a:fld>
            <a:endParaRPr kumimoji="1" lang="ja-JP" altLang="en-US"/>
          </a:p>
        </p:txBody>
      </p:sp>
      <p:sp>
        <p:nvSpPr>
          <p:cNvPr id="8" name="フッター プレースホルダー 7">
            <a:extLst>
              <a:ext uri="{FF2B5EF4-FFF2-40B4-BE49-F238E27FC236}">
                <a16:creationId xmlns:a16="http://schemas.microsoft.com/office/drawing/2014/main" id="{8CD692D8-F923-5FBC-1065-D513175AB12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82C9F4C-C4D9-3837-7DF6-793A6FDDDE91}"/>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10666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2B1C9-B376-2056-E3DC-8D59DB4FB30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777D04E-C96F-D028-5096-E846ABDCE1F7}"/>
              </a:ext>
            </a:extLst>
          </p:cNvPr>
          <p:cNvSpPr>
            <a:spLocks noGrp="1"/>
          </p:cNvSpPr>
          <p:nvPr>
            <p:ph type="dt" sz="half" idx="10"/>
          </p:nvPr>
        </p:nvSpPr>
        <p:spPr/>
        <p:txBody>
          <a:bodyPr/>
          <a:lstStyle/>
          <a:p>
            <a:fld id="{B4E3F384-8546-4A4C-8ACF-6AD862EF5C67}" type="datetime1">
              <a:rPr kumimoji="1" lang="ja-JP" altLang="en-US" smtClean="0"/>
              <a:t>2023/6/11</a:t>
            </a:fld>
            <a:endParaRPr kumimoji="1" lang="ja-JP" altLang="en-US"/>
          </a:p>
        </p:txBody>
      </p:sp>
      <p:sp>
        <p:nvSpPr>
          <p:cNvPr id="4" name="フッター プレースホルダー 3">
            <a:extLst>
              <a:ext uri="{FF2B5EF4-FFF2-40B4-BE49-F238E27FC236}">
                <a16:creationId xmlns:a16="http://schemas.microsoft.com/office/drawing/2014/main" id="{92BD421E-1F48-E853-7152-CE93C126E32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2BEDF7D-EE7E-D0AE-C366-B1A288AAB052}"/>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2110785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2FB1264-E954-BD8C-CF8C-EEAA65586C89}"/>
              </a:ext>
            </a:extLst>
          </p:cNvPr>
          <p:cNvSpPr>
            <a:spLocks noGrp="1"/>
          </p:cNvSpPr>
          <p:nvPr>
            <p:ph type="dt" sz="half" idx="10"/>
          </p:nvPr>
        </p:nvSpPr>
        <p:spPr/>
        <p:txBody>
          <a:bodyPr/>
          <a:lstStyle/>
          <a:p>
            <a:fld id="{A3C22207-223E-4267-880F-A8921C8C283A}" type="datetime1">
              <a:rPr kumimoji="1" lang="ja-JP" altLang="en-US" smtClean="0"/>
              <a:t>2023/6/11</a:t>
            </a:fld>
            <a:endParaRPr kumimoji="1" lang="ja-JP" altLang="en-US"/>
          </a:p>
        </p:txBody>
      </p:sp>
      <p:sp>
        <p:nvSpPr>
          <p:cNvPr id="3" name="フッター プレースホルダー 2">
            <a:extLst>
              <a:ext uri="{FF2B5EF4-FFF2-40B4-BE49-F238E27FC236}">
                <a16:creationId xmlns:a16="http://schemas.microsoft.com/office/drawing/2014/main" id="{FF227D93-265D-3824-3311-A3AE4C17B5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1E0573A-A897-94F4-9112-5794EF7B26A8}"/>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Tree>
    <p:extLst>
      <p:ext uri="{BB962C8B-B14F-4D97-AF65-F5344CB8AC3E}">
        <p14:creationId xmlns:p14="http://schemas.microsoft.com/office/powerpoint/2010/main" val="1130781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2FB1264-E954-BD8C-CF8C-EEAA65586C89}"/>
              </a:ext>
            </a:extLst>
          </p:cNvPr>
          <p:cNvSpPr>
            <a:spLocks noGrp="1"/>
          </p:cNvSpPr>
          <p:nvPr>
            <p:ph type="dt" sz="half" idx="10"/>
          </p:nvPr>
        </p:nvSpPr>
        <p:spPr/>
        <p:txBody>
          <a:bodyPr/>
          <a:lstStyle/>
          <a:p>
            <a:fld id="{C02C9E49-E21F-4260-97CA-F99AC809E862}" type="datetime1">
              <a:rPr kumimoji="1" lang="ja-JP" altLang="en-US" smtClean="0"/>
              <a:t>2023/6/11</a:t>
            </a:fld>
            <a:endParaRPr kumimoji="1" lang="ja-JP" altLang="en-US"/>
          </a:p>
        </p:txBody>
      </p:sp>
      <p:sp>
        <p:nvSpPr>
          <p:cNvPr id="3" name="フッター プレースホルダー 2">
            <a:extLst>
              <a:ext uri="{FF2B5EF4-FFF2-40B4-BE49-F238E27FC236}">
                <a16:creationId xmlns:a16="http://schemas.microsoft.com/office/drawing/2014/main" id="{FF227D93-265D-3824-3311-A3AE4C17B5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1E0573A-A897-94F4-9112-5794EF7B26A8}"/>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
        <p:nvSpPr>
          <p:cNvPr id="5" name="テキスト ボックス 4">
            <a:extLst>
              <a:ext uri="{FF2B5EF4-FFF2-40B4-BE49-F238E27FC236}">
                <a16:creationId xmlns:a16="http://schemas.microsoft.com/office/drawing/2014/main" id="{6805C5C1-A001-DCB8-EAA9-CE77674F283E}"/>
              </a:ext>
            </a:extLst>
          </p:cNvPr>
          <p:cNvSpPr txBox="1"/>
          <p:nvPr userDrawn="1"/>
        </p:nvSpPr>
        <p:spPr>
          <a:xfrm>
            <a:off x="193040" y="233680"/>
            <a:ext cx="11795760" cy="6380480"/>
          </a:xfrm>
          <a:prstGeom prst="rect">
            <a:avLst/>
          </a:prstGeom>
          <a:solidFill>
            <a:schemeClr val="bg1"/>
          </a:solidFill>
        </p:spPr>
        <p:txBody>
          <a:bodyPr wrap="square" rtlCol="0">
            <a:spAutoFit/>
          </a:bodyPr>
          <a:lstStyle/>
          <a:p>
            <a:endParaRPr kumimoji="1" lang="ja-JP" altLang="en-US" dirty="0"/>
          </a:p>
        </p:txBody>
      </p:sp>
    </p:spTree>
    <p:extLst>
      <p:ext uri="{BB962C8B-B14F-4D97-AF65-F5344CB8AC3E}">
        <p14:creationId xmlns:p14="http://schemas.microsoft.com/office/powerpoint/2010/main" val="2428669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2FB1264-E954-BD8C-CF8C-EEAA65586C89}"/>
              </a:ext>
            </a:extLst>
          </p:cNvPr>
          <p:cNvSpPr>
            <a:spLocks noGrp="1"/>
          </p:cNvSpPr>
          <p:nvPr>
            <p:ph type="dt" sz="half" idx="10"/>
          </p:nvPr>
        </p:nvSpPr>
        <p:spPr/>
        <p:txBody>
          <a:bodyPr/>
          <a:lstStyle/>
          <a:p>
            <a:fld id="{49F34DAE-44E1-4ECC-BBA6-CFB0E8E51DDB}" type="datetime1">
              <a:rPr kumimoji="1" lang="ja-JP" altLang="en-US" smtClean="0"/>
              <a:t>2023/6/11</a:t>
            </a:fld>
            <a:endParaRPr kumimoji="1" lang="ja-JP" altLang="en-US"/>
          </a:p>
        </p:txBody>
      </p:sp>
      <p:sp>
        <p:nvSpPr>
          <p:cNvPr id="3" name="フッター プレースホルダー 2">
            <a:extLst>
              <a:ext uri="{FF2B5EF4-FFF2-40B4-BE49-F238E27FC236}">
                <a16:creationId xmlns:a16="http://schemas.microsoft.com/office/drawing/2014/main" id="{FF227D93-265D-3824-3311-A3AE4C17B5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1E0573A-A897-94F4-9112-5794EF7B26A8}"/>
              </a:ext>
            </a:extLst>
          </p:cNvPr>
          <p:cNvSpPr>
            <a:spLocks noGrp="1"/>
          </p:cNvSpPr>
          <p:nvPr>
            <p:ph type="sldNum" sz="quarter" idx="12"/>
          </p:nvPr>
        </p:nvSpPr>
        <p:spPr/>
        <p:txBody>
          <a:bodyPr/>
          <a:lstStyle/>
          <a:p>
            <a:fld id="{8FB0F888-C2C0-43CD-B88D-E582C608D0AB}" type="slidenum">
              <a:rPr kumimoji="1" lang="ja-JP" altLang="en-US" smtClean="0"/>
              <a:t>‹#›</a:t>
            </a:fld>
            <a:endParaRPr kumimoji="1" lang="ja-JP" altLang="en-US"/>
          </a:p>
        </p:txBody>
      </p:sp>
      <p:sp>
        <p:nvSpPr>
          <p:cNvPr id="5" name="テキスト ボックス 4">
            <a:extLst>
              <a:ext uri="{FF2B5EF4-FFF2-40B4-BE49-F238E27FC236}">
                <a16:creationId xmlns:a16="http://schemas.microsoft.com/office/drawing/2014/main" id="{6805C5C1-A001-DCB8-EAA9-CE77674F283E}"/>
              </a:ext>
            </a:extLst>
          </p:cNvPr>
          <p:cNvSpPr txBox="1"/>
          <p:nvPr userDrawn="1"/>
        </p:nvSpPr>
        <p:spPr>
          <a:xfrm>
            <a:off x="193040" y="213802"/>
            <a:ext cx="11795760" cy="6380480"/>
          </a:xfrm>
          <a:prstGeom prst="rect">
            <a:avLst/>
          </a:prstGeom>
          <a:solidFill>
            <a:schemeClr val="bg1"/>
          </a:solidFill>
        </p:spPr>
        <p:txBody>
          <a:bodyPr wrap="square" rtlCol="0">
            <a:spAutoFit/>
          </a:bodyPr>
          <a:lstStyle/>
          <a:p>
            <a:endParaRPr kumimoji="1" lang="ja-JP" altLang="en-US" dirty="0"/>
          </a:p>
        </p:txBody>
      </p:sp>
      <p:cxnSp>
        <p:nvCxnSpPr>
          <p:cNvPr id="7" name="直線コネクタ 6">
            <a:extLst>
              <a:ext uri="{FF2B5EF4-FFF2-40B4-BE49-F238E27FC236}">
                <a16:creationId xmlns:a16="http://schemas.microsoft.com/office/drawing/2014/main" id="{6DF912F9-13AA-3209-D766-0B0062276233}"/>
              </a:ext>
            </a:extLst>
          </p:cNvPr>
          <p:cNvCxnSpPr/>
          <p:nvPr userDrawn="1"/>
        </p:nvCxnSpPr>
        <p:spPr>
          <a:xfrm>
            <a:off x="1330960" y="3002722"/>
            <a:ext cx="95300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125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1000" r="-11000"/>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9B2F6AE-34F1-0C64-6BEE-BEA6BC8B0927}"/>
              </a:ext>
            </a:extLst>
          </p:cNvPr>
          <p:cNvSpPr>
            <a:spLocks noGrp="1"/>
          </p:cNvSpPr>
          <p:nvPr>
            <p:ph type="title"/>
          </p:nvPr>
        </p:nvSpPr>
        <p:spPr>
          <a:xfrm>
            <a:off x="838200" y="283845"/>
            <a:ext cx="10515600" cy="1325563"/>
          </a:xfrm>
          <a:prstGeom prst="rect">
            <a:avLst/>
          </a:prstGeom>
          <a:solidFill>
            <a:schemeClr val="bg1"/>
          </a:solidFill>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B6227FB-33DD-FA7E-9751-28A3EC9FEE9F}"/>
              </a:ext>
            </a:extLst>
          </p:cNvPr>
          <p:cNvSpPr>
            <a:spLocks noGrp="1"/>
          </p:cNvSpPr>
          <p:nvPr>
            <p:ph type="body" idx="1"/>
          </p:nvPr>
        </p:nvSpPr>
        <p:spPr>
          <a:xfrm>
            <a:off x="838200" y="1906905"/>
            <a:ext cx="10515600" cy="4351338"/>
          </a:xfrm>
          <a:prstGeom prst="rect">
            <a:avLst/>
          </a:prstGeom>
          <a:solidFill>
            <a:schemeClr val="bg1"/>
          </a:solidFill>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5171BCEF-6290-6D00-AA98-A8539D0A2A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4D4E91-FC57-4C62-B0C6-04D8220E796D}" type="datetime1">
              <a:rPr kumimoji="1" lang="ja-JP" altLang="en-US" smtClean="0"/>
              <a:t>2023/6/11</a:t>
            </a:fld>
            <a:endParaRPr kumimoji="1" lang="ja-JP" altLang="en-US"/>
          </a:p>
        </p:txBody>
      </p:sp>
      <p:sp>
        <p:nvSpPr>
          <p:cNvPr id="5" name="フッター プレースホルダー 4">
            <a:extLst>
              <a:ext uri="{FF2B5EF4-FFF2-40B4-BE49-F238E27FC236}">
                <a16:creationId xmlns:a16="http://schemas.microsoft.com/office/drawing/2014/main" id="{FE80D1DE-1429-97E2-6367-B4B489894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DF53B18-1DB0-09E9-AD77-5A67AF49AAC1}"/>
              </a:ext>
            </a:extLst>
          </p:cNvPr>
          <p:cNvSpPr>
            <a:spLocks noGrp="1"/>
          </p:cNvSpPr>
          <p:nvPr>
            <p:ph type="sldNum" sz="quarter" idx="4"/>
          </p:nvPr>
        </p:nvSpPr>
        <p:spPr>
          <a:xfrm>
            <a:off x="8610600" y="5885802"/>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r>
              <a:rPr lang="en-US" altLang="ja-JP"/>
              <a:t>1</a:t>
            </a:r>
            <a:endParaRPr lang="ja-JP" altLang="en-US" dirty="0"/>
          </a:p>
        </p:txBody>
      </p:sp>
    </p:spTree>
    <p:extLst>
      <p:ext uri="{BB962C8B-B14F-4D97-AF65-F5344CB8AC3E}">
        <p14:creationId xmlns:p14="http://schemas.microsoft.com/office/powerpoint/2010/main" val="230822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B015B2-BDFF-88BD-D021-C4D9CC524DD2}"/>
              </a:ext>
            </a:extLst>
          </p:cNvPr>
          <p:cNvSpPr txBox="1">
            <a:spLocks/>
          </p:cNvSpPr>
          <p:nvPr/>
        </p:nvSpPr>
        <p:spPr>
          <a:xfrm>
            <a:off x="1249680" y="1720778"/>
            <a:ext cx="9692640" cy="2387600"/>
          </a:xfrm>
          <a:prstGeom prst="rect">
            <a:avLst/>
          </a:prstGeom>
        </p:spPr>
        <p:txBody>
          <a:bodyP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kumimoji="1" lang="en-US" altLang="ja-JP" b="1" dirty="0"/>
              <a:t>Using Eye </a:t>
            </a:r>
            <a:r>
              <a:rPr lang="en-US" altLang="ja-JP" b="1" dirty="0"/>
              <a:t>T</a:t>
            </a:r>
            <a:r>
              <a:rPr kumimoji="1" lang="en-US" altLang="ja-JP" b="1" dirty="0"/>
              <a:t>racking for Gathering Attention </a:t>
            </a:r>
            <a:r>
              <a:rPr lang="en-US" altLang="ja-JP" b="1" dirty="0"/>
              <a:t>D</a:t>
            </a:r>
            <a:r>
              <a:rPr kumimoji="1" lang="en-US" altLang="ja-JP" b="1" dirty="0"/>
              <a:t>ata </a:t>
            </a:r>
            <a:endParaRPr lang="ja-JP" altLang="en-US" b="1" dirty="0"/>
          </a:p>
        </p:txBody>
      </p:sp>
      <p:sp>
        <p:nvSpPr>
          <p:cNvPr id="3" name="字幕 2">
            <a:extLst>
              <a:ext uri="{FF2B5EF4-FFF2-40B4-BE49-F238E27FC236}">
                <a16:creationId xmlns:a16="http://schemas.microsoft.com/office/drawing/2014/main" id="{B84BBBEB-0156-5C10-E249-EF8AF10DB03C}"/>
              </a:ext>
            </a:extLst>
          </p:cNvPr>
          <p:cNvSpPr txBox="1">
            <a:spLocks/>
          </p:cNvSpPr>
          <p:nvPr/>
        </p:nvSpPr>
        <p:spPr>
          <a:xfrm>
            <a:off x="706120" y="3885694"/>
            <a:ext cx="10779760" cy="16557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err="1"/>
              <a:t>Ioh</a:t>
            </a:r>
            <a:r>
              <a:rPr lang="en-US" altLang="ja-JP" dirty="0"/>
              <a:t> </a:t>
            </a:r>
            <a:r>
              <a:rPr lang="en-US" altLang="ja-JP" dirty="0" err="1"/>
              <a:t>Nishijima</a:t>
            </a:r>
            <a:endParaRPr lang="en-US" altLang="ja-JP" dirty="0"/>
          </a:p>
          <a:p>
            <a:pPr marL="0" indent="0" algn="ctr">
              <a:buNone/>
            </a:pPr>
            <a:r>
              <a:rPr kumimoji="1" lang="en-US" altLang="ja-JP" dirty="0"/>
              <a:t>Yong Thorvue</a:t>
            </a:r>
            <a:endParaRPr kumimoji="1" lang="ja-JP" altLang="en-US" dirty="0"/>
          </a:p>
          <a:p>
            <a:pPr marL="0" indent="0" algn="ctr">
              <a:buNone/>
            </a:pPr>
            <a:endParaRPr lang="en-US" altLang="ja-JP" sz="2400" dirty="0">
              <a:latin typeface="+mj-ea"/>
              <a:ea typeface="+mj-ea"/>
            </a:endParaRPr>
          </a:p>
        </p:txBody>
      </p:sp>
      <p:sp>
        <p:nvSpPr>
          <p:cNvPr id="4" name="テキスト ボックス 3">
            <a:extLst>
              <a:ext uri="{FF2B5EF4-FFF2-40B4-BE49-F238E27FC236}">
                <a16:creationId xmlns:a16="http://schemas.microsoft.com/office/drawing/2014/main" id="{1CD9209A-74CE-30C5-47E9-5DA27310E03F}"/>
              </a:ext>
            </a:extLst>
          </p:cNvPr>
          <p:cNvSpPr txBox="1"/>
          <p:nvPr/>
        </p:nvSpPr>
        <p:spPr>
          <a:xfrm>
            <a:off x="2137718" y="3136298"/>
            <a:ext cx="8152665" cy="523220"/>
          </a:xfrm>
          <a:prstGeom prst="rect">
            <a:avLst/>
          </a:prstGeom>
          <a:noFill/>
        </p:spPr>
        <p:txBody>
          <a:bodyPr wrap="square" rtlCol="0">
            <a:spAutoFit/>
          </a:bodyPr>
          <a:lstStyle/>
          <a:p>
            <a:r>
              <a:rPr kumimoji="1" lang="en-US" altLang="ja-JP" sz="2800" b="1" dirty="0"/>
              <a:t>Complex Computer Rendering Methods in Real-Time</a:t>
            </a:r>
            <a:endParaRPr kumimoji="1" lang="ja-JP" altLang="en-US" sz="2800" b="1" dirty="0"/>
          </a:p>
        </p:txBody>
      </p:sp>
      <p:pic>
        <p:nvPicPr>
          <p:cNvPr id="1026" name="Picture 2" descr="IMLEX logo Master of science in imaging and light in extended reality">
            <a:extLst>
              <a:ext uri="{FF2B5EF4-FFF2-40B4-BE49-F238E27FC236}">
                <a16:creationId xmlns:a16="http://schemas.microsoft.com/office/drawing/2014/main" id="{D6E9D2EF-8D8F-E4E4-237A-5F8E5E9C7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718" y="262836"/>
            <a:ext cx="2186565" cy="1231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3C1ABE4-798F-B94D-5646-6FE4DB193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43" y="240540"/>
            <a:ext cx="2689829" cy="136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173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5B893-6666-153C-B772-4416344B092F}"/>
              </a:ext>
            </a:extLst>
          </p:cNvPr>
          <p:cNvSpPr txBox="1">
            <a:spLocks/>
          </p:cNvSpPr>
          <p:nvPr/>
        </p:nvSpPr>
        <p:spPr>
          <a:xfrm>
            <a:off x="812104" y="628650"/>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Progress </a:t>
            </a:r>
            <a:endParaRPr lang="ja-JP" altLang="en-US" b="1" dirty="0"/>
          </a:p>
        </p:txBody>
      </p:sp>
      <p:sp>
        <p:nvSpPr>
          <p:cNvPr id="5" name="スライド番号プレースホルダー 4">
            <a:extLst>
              <a:ext uri="{FF2B5EF4-FFF2-40B4-BE49-F238E27FC236}">
                <a16:creationId xmlns:a16="http://schemas.microsoft.com/office/drawing/2014/main" id="{BCBC20C6-B770-6E3B-6D50-47308D346FC1}"/>
              </a:ext>
            </a:extLst>
          </p:cNvPr>
          <p:cNvSpPr>
            <a:spLocks noGrp="1"/>
          </p:cNvSpPr>
          <p:nvPr>
            <p:ph type="sldNum" sz="quarter" idx="12"/>
          </p:nvPr>
        </p:nvSpPr>
        <p:spPr>
          <a:xfrm>
            <a:off x="8610600" y="263525"/>
            <a:ext cx="2743200" cy="365125"/>
          </a:xfrm>
        </p:spPr>
        <p:txBody>
          <a:bodyPr/>
          <a:lstStyle/>
          <a:p>
            <a:fld id="{8FB0F888-C2C0-43CD-B88D-E582C608D0AB}" type="slidenum">
              <a:rPr kumimoji="1" lang="ja-JP" altLang="en-US" smtClean="0"/>
              <a:t>9</a:t>
            </a:fld>
            <a:endParaRPr kumimoji="1" lang="ja-JP" altLang="en-US" dirty="0"/>
          </a:p>
        </p:txBody>
      </p:sp>
      <p:sp>
        <p:nvSpPr>
          <p:cNvPr id="7" name="コンテンツ プレースホルダー 2">
            <a:extLst>
              <a:ext uri="{FF2B5EF4-FFF2-40B4-BE49-F238E27FC236}">
                <a16:creationId xmlns:a16="http://schemas.microsoft.com/office/drawing/2014/main" id="{9720661B-702C-CB0C-B968-51ADC4976592}"/>
              </a:ext>
            </a:extLst>
          </p:cNvPr>
          <p:cNvSpPr txBox="1">
            <a:spLocks/>
          </p:cNvSpPr>
          <p:nvPr/>
        </p:nvSpPr>
        <p:spPr>
          <a:xfrm>
            <a:off x="598279" y="1723644"/>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200" dirty="0">
                <a:ea typeface="游ゴシック"/>
              </a:rPr>
              <a:t>Eye tracking setup</a:t>
            </a:r>
          </a:p>
          <a:p>
            <a:r>
              <a:rPr lang="en-US" altLang="ja-JP" sz="2200" dirty="0">
                <a:ea typeface="游ゴシック"/>
              </a:rPr>
              <a:t>Data extraction(X, Y, Z)</a:t>
            </a:r>
          </a:p>
          <a:p>
            <a:r>
              <a:rPr lang="en-US" sz="2200" dirty="0">
                <a:ea typeface="+mn-lt"/>
                <a:cs typeface="+mn-lt"/>
              </a:rPr>
              <a:t>Visualize attention data in real-time </a:t>
            </a:r>
            <a:endParaRPr lang="en-US" sz="2200" dirty="0">
              <a:ea typeface="游ゴシック"/>
            </a:endParaRPr>
          </a:p>
        </p:txBody>
      </p:sp>
      <p:pic>
        <p:nvPicPr>
          <p:cNvPr id="4" name="2023-05-21t15-51-32631z-online-video-cuttercom-1_y2sukMco">
            <a:hlinkClick r:id="" action="ppaction://media"/>
            <a:extLst>
              <a:ext uri="{FF2B5EF4-FFF2-40B4-BE49-F238E27FC236}">
                <a16:creationId xmlns:a16="http://schemas.microsoft.com/office/drawing/2014/main" id="{6AD3E874-B101-BDB6-79DE-132FD4B80C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27279" y="2024517"/>
            <a:ext cx="7673970" cy="4038826"/>
          </a:xfrm>
          <a:prstGeom prst="rect">
            <a:avLst/>
          </a:prstGeom>
        </p:spPr>
      </p:pic>
    </p:spTree>
    <p:extLst>
      <p:ext uri="{BB962C8B-B14F-4D97-AF65-F5344CB8AC3E}">
        <p14:creationId xmlns:p14="http://schemas.microsoft.com/office/powerpoint/2010/main" val="150899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C2BC73-A20D-A459-C850-65C8BF5655FF}"/>
              </a:ext>
            </a:extLst>
          </p:cNvPr>
          <p:cNvSpPr txBox="1">
            <a:spLocks/>
          </p:cNvSpPr>
          <p:nvPr/>
        </p:nvSpPr>
        <p:spPr>
          <a:xfrm>
            <a:off x="838200" y="3143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Progress </a:t>
            </a:r>
            <a:endParaRPr lang="ja-JP" altLang="en-US" b="1" dirty="0"/>
          </a:p>
        </p:txBody>
      </p:sp>
      <p:sp>
        <p:nvSpPr>
          <p:cNvPr id="5" name="スライド番号プレースホルダー 4">
            <a:extLst>
              <a:ext uri="{FF2B5EF4-FFF2-40B4-BE49-F238E27FC236}">
                <a16:creationId xmlns:a16="http://schemas.microsoft.com/office/drawing/2014/main" id="{0E21A11C-3487-6A38-FFCC-102ECAA59152}"/>
              </a:ext>
            </a:extLst>
          </p:cNvPr>
          <p:cNvSpPr>
            <a:spLocks noGrp="1"/>
          </p:cNvSpPr>
          <p:nvPr>
            <p:ph type="sldNum" sz="quarter" idx="12"/>
          </p:nvPr>
        </p:nvSpPr>
        <p:spPr>
          <a:xfrm>
            <a:off x="8610600" y="304641"/>
            <a:ext cx="2743200" cy="365125"/>
          </a:xfrm>
        </p:spPr>
        <p:txBody>
          <a:bodyPr/>
          <a:lstStyle/>
          <a:p>
            <a:fld id="{8FB0F888-C2C0-43CD-B88D-E582C608D0AB}" type="slidenum">
              <a:rPr kumimoji="1" lang="ja-JP" altLang="en-US" smtClean="0"/>
              <a:t>10</a:t>
            </a:fld>
            <a:endParaRPr kumimoji="1" lang="ja-JP" altLang="en-US"/>
          </a:p>
        </p:txBody>
      </p:sp>
      <p:pic>
        <p:nvPicPr>
          <p:cNvPr id="6" name="Picture 4">
            <a:extLst>
              <a:ext uri="{FF2B5EF4-FFF2-40B4-BE49-F238E27FC236}">
                <a16:creationId xmlns:a16="http://schemas.microsoft.com/office/drawing/2014/main" id="{59E193BC-C6FE-D27E-C545-C28AAE0D9B20}"/>
              </a:ext>
            </a:extLst>
          </p:cNvPr>
          <p:cNvPicPr>
            <a:picLocks noChangeAspect="1"/>
          </p:cNvPicPr>
          <p:nvPr/>
        </p:nvPicPr>
        <p:blipFill rotWithShape="1">
          <a:blip r:embed="rId3"/>
          <a:srcRect l="15902" r="37982"/>
          <a:stretch/>
        </p:blipFill>
        <p:spPr>
          <a:xfrm>
            <a:off x="1369025" y="1929534"/>
            <a:ext cx="4354488" cy="4351338"/>
          </a:xfrm>
          <a:prstGeom prst="rect">
            <a:avLst/>
          </a:prstGeom>
        </p:spPr>
      </p:pic>
      <p:pic>
        <p:nvPicPr>
          <p:cNvPr id="7" name="Picture 5">
            <a:extLst>
              <a:ext uri="{FF2B5EF4-FFF2-40B4-BE49-F238E27FC236}">
                <a16:creationId xmlns:a16="http://schemas.microsoft.com/office/drawing/2014/main" id="{CE3D11F9-1B04-0DAB-A05B-D9888F46C232}"/>
              </a:ext>
            </a:extLst>
          </p:cNvPr>
          <p:cNvPicPr>
            <a:picLocks noChangeAspect="1"/>
          </p:cNvPicPr>
          <p:nvPr/>
        </p:nvPicPr>
        <p:blipFill rotWithShape="1">
          <a:blip r:embed="rId4"/>
          <a:srcRect l="20356" t="19118" r="22307" b="18934"/>
          <a:stretch/>
        </p:blipFill>
        <p:spPr>
          <a:xfrm>
            <a:off x="6410036" y="1936692"/>
            <a:ext cx="4330212" cy="2164848"/>
          </a:xfrm>
          <a:prstGeom prst="rect">
            <a:avLst/>
          </a:prstGeom>
        </p:spPr>
      </p:pic>
      <p:pic>
        <p:nvPicPr>
          <p:cNvPr id="8" name="Picture 6">
            <a:extLst>
              <a:ext uri="{FF2B5EF4-FFF2-40B4-BE49-F238E27FC236}">
                <a16:creationId xmlns:a16="http://schemas.microsoft.com/office/drawing/2014/main" id="{E1294640-D524-00FA-71A2-69637DB83A2C}"/>
              </a:ext>
            </a:extLst>
          </p:cNvPr>
          <p:cNvPicPr>
            <a:picLocks noChangeAspect="1"/>
          </p:cNvPicPr>
          <p:nvPr/>
        </p:nvPicPr>
        <p:blipFill rotWithShape="1">
          <a:blip r:embed="rId5"/>
          <a:srcRect l="20824" t="19471" r="21548" b="18029"/>
          <a:stretch/>
        </p:blipFill>
        <p:spPr>
          <a:xfrm>
            <a:off x="6410036" y="4106557"/>
            <a:ext cx="4340332" cy="2174885"/>
          </a:xfrm>
          <a:prstGeom prst="rect">
            <a:avLst/>
          </a:prstGeom>
        </p:spPr>
      </p:pic>
    </p:spTree>
    <p:extLst>
      <p:ext uri="{BB962C8B-B14F-4D97-AF65-F5344CB8AC3E}">
        <p14:creationId xmlns:p14="http://schemas.microsoft.com/office/powerpoint/2010/main" val="3316347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Future agenda </a:t>
            </a:r>
            <a:endParaRPr lang="ja-JP" altLang="en-US"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11</a:t>
            </a:fld>
            <a:endParaRPr kumimoji="1" lang="ja-JP" altLang="en-US" dirty="0"/>
          </a:p>
        </p:txBody>
      </p:sp>
      <p:sp>
        <p:nvSpPr>
          <p:cNvPr id="5" name="コンテンツ プレースホルダー 2">
            <a:extLst>
              <a:ext uri="{FF2B5EF4-FFF2-40B4-BE49-F238E27FC236}">
                <a16:creationId xmlns:a16="http://schemas.microsoft.com/office/drawing/2014/main" id="{64E6B822-DA8F-C861-1612-889670AC79B5}"/>
              </a:ext>
            </a:extLst>
          </p:cNvPr>
          <p:cNvSpPr txBox="1">
            <a:spLocks/>
          </p:cNvSpPr>
          <p:nvPr/>
        </p:nvSpPr>
        <p:spPr>
          <a:xfrm>
            <a:off x="640080" y="2872899"/>
            <a:ext cx="4243589" cy="33206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indent="-342900"/>
            <a:r>
              <a:rPr lang="en-US" sz="2200" dirty="0">
                <a:ea typeface="+mn-lt"/>
                <a:cs typeface="+mn-lt"/>
              </a:rPr>
              <a:t>Improve the clarity and visual information of heatmaps</a:t>
            </a:r>
            <a:endParaRPr lang="en-US" altLang="ja-JP" sz="2200" dirty="0">
              <a:ea typeface="游ゴシック"/>
            </a:endParaRPr>
          </a:p>
          <a:p>
            <a:r>
              <a:rPr lang="en-US" sz="2200" dirty="0">
                <a:ea typeface="游ゴシック"/>
              </a:rPr>
              <a:t>Create heatmaps from CSV data(not real time)</a:t>
            </a:r>
          </a:p>
          <a:p>
            <a:r>
              <a:rPr lang="en-US" sz="2200" dirty="0">
                <a:ea typeface="+mn-lt"/>
                <a:cs typeface="+mn-lt"/>
              </a:rPr>
              <a:t>Create Virtual world in Unity</a:t>
            </a:r>
            <a:endParaRPr lang="en-US" sz="2200" dirty="0">
              <a:ea typeface="游ゴシック"/>
            </a:endParaRPr>
          </a:p>
          <a:p>
            <a:pPr marL="0" indent="0">
              <a:buFont typeface="Arial" panose="020B0604020202020204" pitchFamily="34" charset="0"/>
              <a:buNone/>
            </a:pPr>
            <a:endParaRPr lang="en-US" altLang="ja-JP" sz="2200" dirty="0">
              <a:ea typeface="游ゴシック"/>
            </a:endParaRPr>
          </a:p>
        </p:txBody>
      </p:sp>
      <p:pic>
        <p:nvPicPr>
          <p:cNvPr id="6" name="Picture 5">
            <a:extLst>
              <a:ext uri="{FF2B5EF4-FFF2-40B4-BE49-F238E27FC236}">
                <a16:creationId xmlns:a16="http://schemas.microsoft.com/office/drawing/2014/main" id="{565DF34E-75C4-35ED-6EEB-7F1C7802FF81}"/>
              </a:ext>
            </a:extLst>
          </p:cNvPr>
          <p:cNvPicPr>
            <a:picLocks noChangeAspect="1"/>
          </p:cNvPicPr>
          <p:nvPr/>
        </p:nvPicPr>
        <p:blipFill rotWithShape="1">
          <a:blip r:embed="rId3"/>
          <a:srcRect l="21156" r="26185"/>
          <a:stretch/>
        </p:blipFill>
        <p:spPr>
          <a:xfrm>
            <a:off x="5606145" y="244157"/>
            <a:ext cx="6388990" cy="636968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83588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4023111" y="2939213"/>
            <a:ext cx="52578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800" b="1" dirty="0"/>
              <a:t>Demonstration </a:t>
            </a:r>
            <a:endParaRPr lang="ja-JP" altLang="en-US" sz="4800"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12</a:t>
            </a:fld>
            <a:endParaRPr kumimoji="1" lang="ja-JP" altLang="en-US" dirty="0"/>
          </a:p>
        </p:txBody>
      </p:sp>
    </p:spTree>
    <p:extLst>
      <p:ext uri="{BB962C8B-B14F-4D97-AF65-F5344CB8AC3E}">
        <p14:creationId xmlns:p14="http://schemas.microsoft.com/office/powerpoint/2010/main" val="3507595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Heat map using python</a:t>
            </a:r>
            <a:endParaRPr lang="ja-JP" altLang="en-US"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13</a:t>
            </a:fld>
            <a:endParaRPr kumimoji="1" lang="ja-JP" altLang="en-US" dirty="0"/>
          </a:p>
        </p:txBody>
      </p:sp>
      <p:pic>
        <p:nvPicPr>
          <p:cNvPr id="3074" name="Picture 2">
            <a:extLst>
              <a:ext uri="{FF2B5EF4-FFF2-40B4-BE49-F238E27FC236}">
                <a16:creationId xmlns:a16="http://schemas.microsoft.com/office/drawing/2014/main" id="{D5A4B9E0-1141-E61B-71C1-9CE196E1D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153" y="2400299"/>
            <a:ext cx="6035197" cy="256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096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659704" y="609283"/>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What we have done </a:t>
            </a:r>
            <a:endParaRPr lang="ja-JP" altLang="en-US"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14</a:t>
            </a:fld>
            <a:endParaRPr kumimoji="1" lang="ja-JP" altLang="en-US" dirty="0"/>
          </a:p>
        </p:txBody>
      </p:sp>
      <p:sp>
        <p:nvSpPr>
          <p:cNvPr id="5" name="テキスト ボックス 4">
            <a:extLst>
              <a:ext uri="{FF2B5EF4-FFF2-40B4-BE49-F238E27FC236}">
                <a16:creationId xmlns:a16="http://schemas.microsoft.com/office/drawing/2014/main" id="{15F8EA28-8BFD-4326-B249-6C9B37A26EB8}"/>
              </a:ext>
            </a:extLst>
          </p:cNvPr>
          <p:cNvSpPr txBox="1"/>
          <p:nvPr/>
        </p:nvSpPr>
        <p:spPr>
          <a:xfrm>
            <a:off x="1016695" y="1638429"/>
            <a:ext cx="9104335" cy="3416320"/>
          </a:xfrm>
          <a:prstGeom prst="rect">
            <a:avLst/>
          </a:prstGeom>
          <a:noFill/>
        </p:spPr>
        <p:txBody>
          <a:bodyPr wrap="square">
            <a:spAutoFit/>
          </a:bodyPr>
          <a:lstStyle/>
          <a:p>
            <a:pPr algn="l" rtl="0" fontAlgn="base">
              <a:buFont typeface="+mj-lt"/>
              <a:buAutoNum type="arabicPeriod"/>
            </a:pPr>
            <a:r>
              <a:rPr lang="en-US" altLang="ja-JP" sz="2400" b="0" i="0" u="none" strike="noStrike" dirty="0">
                <a:solidFill>
                  <a:srgbClr val="000000"/>
                </a:solidFill>
                <a:effectLst/>
                <a:latin typeface="Arial" panose="020B0604020202020204" pitchFamily="34" charset="0"/>
              </a:rPr>
              <a:t>Acquisition of UV coordinates via gaze detection (2D) in unity scene by using eye tracking feature on Quest Pro. </a:t>
            </a:r>
            <a:r>
              <a:rPr lang="en-US" altLang="ja-JP" sz="2400" b="0" i="0" dirty="0">
                <a:solidFill>
                  <a:srgbClr val="000000"/>
                </a:solidFill>
                <a:effectLst/>
                <a:latin typeface="Arial" panose="020B0604020202020204" pitchFamily="34" charset="0"/>
              </a:rPr>
              <a:t>​</a:t>
            </a:r>
          </a:p>
          <a:p>
            <a:pPr algn="l" rtl="0" fontAlgn="base">
              <a:buFont typeface="+mj-lt"/>
              <a:buAutoNum type="arabicPeriod"/>
            </a:pPr>
            <a:r>
              <a:rPr lang="en-US" altLang="ja-JP" sz="2400" b="0" i="0" u="none" strike="noStrike" dirty="0">
                <a:solidFill>
                  <a:srgbClr val="000000"/>
                </a:solidFill>
                <a:effectLst/>
                <a:latin typeface="Arial" panose="020B0604020202020204" pitchFamily="34" charset="0"/>
              </a:rPr>
              <a:t>Real-time Visualization of gaze data using Shader (2D)</a:t>
            </a:r>
            <a:r>
              <a:rPr lang="en-US" altLang="ja-JP" sz="2400" b="0" i="0" dirty="0">
                <a:solidFill>
                  <a:srgbClr val="000000"/>
                </a:solidFill>
                <a:effectLst/>
                <a:latin typeface="Arial" panose="020B0604020202020204" pitchFamily="34" charset="0"/>
              </a:rPr>
              <a:t>​</a:t>
            </a:r>
          </a:p>
          <a:p>
            <a:pPr algn="l" rtl="0" fontAlgn="base">
              <a:buFont typeface="+mj-lt"/>
              <a:buAutoNum type="arabicPeriod"/>
            </a:pPr>
            <a:r>
              <a:rPr lang="en-US" altLang="ja-JP" sz="2400" b="0" i="0" u="none" strike="noStrike" dirty="0">
                <a:solidFill>
                  <a:srgbClr val="000000"/>
                </a:solidFill>
                <a:effectLst/>
                <a:latin typeface="Arial" panose="020B0604020202020204" pitchFamily="34" charset="0"/>
              </a:rPr>
              <a:t>Object grabbing using hand tracking (3D)</a:t>
            </a:r>
            <a:r>
              <a:rPr lang="en-US" altLang="ja-JP" sz="2400" b="0" i="0" dirty="0">
                <a:solidFill>
                  <a:srgbClr val="000000"/>
                </a:solidFill>
                <a:effectLst/>
                <a:latin typeface="Arial" panose="020B0604020202020204" pitchFamily="34" charset="0"/>
              </a:rPr>
              <a:t>​</a:t>
            </a:r>
          </a:p>
          <a:p>
            <a:pPr algn="l" rtl="0" fontAlgn="base">
              <a:buFont typeface="+mj-lt"/>
              <a:buAutoNum type="arabicPeriod"/>
            </a:pPr>
            <a:r>
              <a:rPr lang="en-US" altLang="ja-JP" sz="2400" b="0" i="0" u="none" strike="noStrike" dirty="0">
                <a:solidFill>
                  <a:srgbClr val="000000"/>
                </a:solidFill>
                <a:effectLst/>
                <a:latin typeface="Arial" panose="020B0604020202020204" pitchFamily="34" charset="0"/>
              </a:rPr>
              <a:t>Acquisition of UV coordinates via gaze detection (3D)</a:t>
            </a:r>
            <a:r>
              <a:rPr lang="en-US" altLang="ja-JP" sz="2400" b="0" i="0" dirty="0">
                <a:solidFill>
                  <a:srgbClr val="000000"/>
                </a:solidFill>
                <a:effectLst/>
                <a:latin typeface="Arial" panose="020B0604020202020204" pitchFamily="34" charset="0"/>
              </a:rPr>
              <a:t>​</a:t>
            </a:r>
          </a:p>
          <a:p>
            <a:pPr algn="l" rtl="0" fontAlgn="base">
              <a:buFont typeface="Arial" panose="020B0604020202020204" pitchFamily="34" charset="0"/>
              <a:buChar char="•"/>
            </a:pPr>
            <a:r>
              <a:rPr lang="en-US" altLang="ja-JP" sz="2400" b="0" i="0" u="none" strike="noStrike" dirty="0">
                <a:solidFill>
                  <a:srgbClr val="000000"/>
                </a:solidFill>
                <a:effectLst/>
                <a:latin typeface="Arial" panose="020B0604020202020204" pitchFamily="34" charset="0"/>
              </a:rPr>
              <a:t>Only with no rigid body</a:t>
            </a:r>
            <a:r>
              <a:rPr lang="en-US" altLang="ja-JP" sz="2400" b="0" i="0" dirty="0">
                <a:solidFill>
                  <a:srgbClr val="000000"/>
                </a:solidFill>
                <a:effectLst/>
                <a:latin typeface="Arial" panose="020B0604020202020204" pitchFamily="34" charset="0"/>
              </a:rPr>
              <a:t>​</a:t>
            </a:r>
          </a:p>
          <a:p>
            <a:pPr algn="l" rtl="0" fontAlgn="base">
              <a:buFont typeface="+mj-lt"/>
              <a:buAutoNum type="arabicPeriod" startAt="5"/>
            </a:pPr>
            <a:r>
              <a:rPr lang="en-US" altLang="ja-JP" sz="2400" b="0" i="0" strike="sngStrike" dirty="0">
                <a:solidFill>
                  <a:srgbClr val="FF0000"/>
                </a:solidFill>
                <a:effectLst/>
                <a:latin typeface="Arial" panose="020B0604020202020204" pitchFamily="34" charset="0"/>
              </a:rPr>
              <a:t>Real-time visualization of gaze using shaders (3D)</a:t>
            </a:r>
            <a:r>
              <a:rPr lang="en-US" altLang="ja-JP" sz="2400" b="0" i="0" dirty="0">
                <a:solidFill>
                  <a:srgbClr val="FF0000"/>
                </a:solidFill>
                <a:effectLst/>
                <a:latin typeface="Arial" panose="020B0604020202020204" pitchFamily="34" charset="0"/>
              </a:rPr>
              <a:t>​</a:t>
            </a:r>
            <a:endParaRPr lang="en-US" altLang="ja-JP" sz="2400" b="0" i="0" dirty="0">
              <a:solidFill>
                <a:srgbClr val="000000"/>
              </a:solidFill>
              <a:effectLst/>
              <a:latin typeface="Arial" panose="020B0604020202020204" pitchFamily="34" charset="0"/>
            </a:endParaRPr>
          </a:p>
          <a:p>
            <a:pPr algn="l" rtl="0" fontAlgn="base">
              <a:buFont typeface="+mj-lt"/>
              <a:buAutoNum type="arabicPeriod" startAt="5"/>
            </a:pPr>
            <a:r>
              <a:rPr lang="en-US" altLang="ja-JP" sz="2400" b="0" i="0" u="none" strike="noStrike" dirty="0">
                <a:solidFill>
                  <a:srgbClr val="000000"/>
                </a:solidFill>
                <a:effectLst/>
                <a:latin typeface="Arial" panose="020B0604020202020204" pitchFamily="34" charset="0"/>
              </a:rPr>
              <a:t>Saving UV coordinates to a CSV</a:t>
            </a:r>
            <a:r>
              <a:rPr lang="en-US" altLang="ja-JP" sz="2400" b="0" i="0" dirty="0">
                <a:solidFill>
                  <a:srgbClr val="000000"/>
                </a:solidFill>
                <a:effectLst/>
                <a:latin typeface="Arial" panose="020B0604020202020204" pitchFamily="34" charset="0"/>
              </a:rPr>
              <a:t>​</a:t>
            </a:r>
          </a:p>
          <a:p>
            <a:pPr algn="l" rtl="0" fontAlgn="base">
              <a:buFont typeface="+mj-lt"/>
              <a:buAutoNum type="arabicPeriod" startAt="5"/>
            </a:pPr>
            <a:r>
              <a:rPr lang="en-US" altLang="ja-JP" sz="2400" b="0" i="0" u="none" strike="noStrike" dirty="0">
                <a:solidFill>
                  <a:srgbClr val="000000"/>
                </a:solidFill>
                <a:effectLst/>
                <a:latin typeface="Arial" panose="020B0604020202020204" pitchFamily="34" charset="0"/>
              </a:rPr>
              <a:t>Visualizing the gaze data using the CSV in other tools</a:t>
            </a:r>
            <a:endParaRPr lang="en-US" altLang="ja-JP" sz="2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539959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609600" y="426720"/>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Problem </a:t>
            </a:r>
            <a:endParaRPr lang="ja-JP" altLang="en-US"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15</a:t>
            </a:fld>
            <a:endParaRPr kumimoji="1" lang="ja-JP" altLang="en-US" dirty="0"/>
          </a:p>
        </p:txBody>
      </p:sp>
      <p:sp>
        <p:nvSpPr>
          <p:cNvPr id="3" name="テキスト ボックス 4">
            <a:extLst>
              <a:ext uri="{FF2B5EF4-FFF2-40B4-BE49-F238E27FC236}">
                <a16:creationId xmlns:a16="http://schemas.microsoft.com/office/drawing/2014/main" id="{653FFE99-CCDA-06A9-E68A-D924B59B215B}"/>
              </a:ext>
            </a:extLst>
          </p:cNvPr>
          <p:cNvSpPr txBox="1"/>
          <p:nvPr/>
        </p:nvSpPr>
        <p:spPr>
          <a:xfrm>
            <a:off x="932018" y="1934845"/>
            <a:ext cx="8373904" cy="1723549"/>
          </a:xfrm>
          <a:prstGeom prst="rect">
            <a:avLst/>
          </a:prstGeom>
          <a:noFill/>
        </p:spPr>
        <p:txBody>
          <a:bodyPr wrap="square" rtlCol="0">
            <a:sp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5pPr>
          </a:lstStyle>
          <a:p>
            <a:pPr marL="285750" indent="-285750" algn="l">
              <a:buFont typeface="Arial" panose="020B0604020202020204" pitchFamily="34" charset="0"/>
              <a:buChar char="•"/>
            </a:pPr>
            <a:r>
              <a:rPr lang="en" altLang="ja-JP" sz="2000" b="0" i="0" dirty="0">
                <a:solidFill>
                  <a:srgbClr val="374151"/>
                </a:solidFill>
                <a:effectLst/>
              </a:rPr>
              <a:t>When using Rigid Body, UV coordinates cannot be obtained through collision detection using </a:t>
            </a:r>
            <a:r>
              <a:rPr lang="en" altLang="ja-JP" sz="2000" b="0" i="0" dirty="0" err="1">
                <a:solidFill>
                  <a:srgbClr val="374151"/>
                </a:solidFill>
                <a:effectLst/>
              </a:rPr>
              <a:t>RayCast</a:t>
            </a:r>
            <a:r>
              <a:rPr lang="en" altLang="ja-JP" sz="2000" b="0" i="0" dirty="0">
                <a:solidFill>
                  <a:srgbClr val="374151"/>
                </a:solidFill>
                <a:effectLst/>
              </a:rPr>
              <a:t> (cause unknown)</a:t>
            </a:r>
          </a:p>
          <a:p>
            <a:pPr marL="742950" lvl="1" indent="-285750">
              <a:lnSpc>
                <a:spcPct val="150000"/>
              </a:lnSpc>
              <a:buFont typeface="Arial" panose="020B0604020202020204" pitchFamily="34" charset="0"/>
              <a:buChar char="•"/>
            </a:pPr>
            <a:r>
              <a:rPr lang="en" altLang="ja-JP" sz="2000" b="0" i="0" dirty="0">
                <a:solidFill>
                  <a:srgbClr val="374151"/>
                </a:solidFill>
                <a:effectLst/>
              </a:rPr>
              <a:t>Using Rigid Body is essential for lifting objects</a:t>
            </a:r>
          </a:p>
          <a:p>
            <a:pPr marL="285750" indent="-285750">
              <a:buFont typeface="Arial" panose="020B0604020202020204" pitchFamily="34" charset="0"/>
              <a:buChar char="•"/>
            </a:pPr>
            <a:endParaRPr kumimoji="1" lang="en-US" altLang="ja-JP" dirty="0"/>
          </a:p>
          <a:p>
            <a:endParaRPr kumimoji="1" lang="ja-JP" altLang="en-US"/>
          </a:p>
        </p:txBody>
      </p:sp>
    </p:spTree>
    <p:extLst>
      <p:ext uri="{BB962C8B-B14F-4D97-AF65-F5344CB8AC3E}">
        <p14:creationId xmlns:p14="http://schemas.microsoft.com/office/powerpoint/2010/main" val="209232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E7DC6-D572-3A82-FDF7-8007D1018629}"/>
              </a:ext>
            </a:extLst>
          </p:cNvPr>
          <p:cNvSpPr txBox="1">
            <a:spLocks/>
          </p:cNvSpPr>
          <p:nvPr/>
        </p:nvSpPr>
        <p:spPr>
          <a:xfrm>
            <a:off x="597074" y="426720"/>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Future work </a:t>
            </a:r>
            <a:endParaRPr lang="ja-JP" altLang="en-US" b="1" dirty="0"/>
          </a:p>
        </p:txBody>
      </p:sp>
      <p:sp>
        <p:nvSpPr>
          <p:cNvPr id="4" name="スライド番号プレースホルダー 3">
            <a:extLst>
              <a:ext uri="{FF2B5EF4-FFF2-40B4-BE49-F238E27FC236}">
                <a16:creationId xmlns:a16="http://schemas.microsoft.com/office/drawing/2014/main" id="{787FCCDC-C531-F900-9C88-37A1450FB5D4}"/>
              </a:ext>
            </a:extLst>
          </p:cNvPr>
          <p:cNvSpPr>
            <a:spLocks noGrp="1"/>
          </p:cNvSpPr>
          <p:nvPr>
            <p:ph type="sldNum" sz="quarter" idx="12"/>
          </p:nvPr>
        </p:nvSpPr>
        <p:spPr>
          <a:xfrm>
            <a:off x="8610600" y="244158"/>
            <a:ext cx="2743200" cy="365125"/>
          </a:xfrm>
        </p:spPr>
        <p:txBody>
          <a:bodyPr/>
          <a:lstStyle/>
          <a:p>
            <a:fld id="{8FB0F888-C2C0-43CD-B88D-E582C608D0AB}" type="slidenum">
              <a:rPr kumimoji="1" lang="ja-JP" altLang="en-US" smtClean="0"/>
              <a:t>16</a:t>
            </a:fld>
            <a:endParaRPr kumimoji="1" lang="ja-JP" altLang="en-US" dirty="0"/>
          </a:p>
        </p:txBody>
      </p:sp>
      <p:sp>
        <p:nvSpPr>
          <p:cNvPr id="3" name="コンテンツ プレースホルダー 3">
            <a:extLst>
              <a:ext uri="{FF2B5EF4-FFF2-40B4-BE49-F238E27FC236}">
                <a16:creationId xmlns:a16="http://schemas.microsoft.com/office/drawing/2014/main" id="{9AFD107D-5744-7A96-82D1-66AC12C874F5}"/>
              </a:ext>
            </a:extLst>
          </p:cNvPr>
          <p:cNvSpPr txBox="1">
            <a:spLocks noGrp="1"/>
          </p:cNvSpPr>
          <p:nvPr/>
        </p:nvSpPr>
        <p:spPr>
          <a:xfrm>
            <a:off x="741124" y="1752283"/>
            <a:ext cx="8229600" cy="4441826"/>
          </a:xfrm>
          <a:prstGeom prst="rect">
            <a:avLst/>
          </a:prstGeom>
          <a:noFill/>
          <a:ln>
            <a:noFill/>
            <a:miter lim="800000"/>
          </a:ln>
        </p:spPr>
        <p:txBody>
          <a:bodyPr wrap="square" rtlCol="0">
            <a:sp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285750" indent="-285750">
              <a:buFont typeface="Arial" panose="020B0604020202020204" pitchFamily="34" charset="0"/>
              <a:buChar char="•"/>
            </a:pPr>
            <a:r>
              <a:rPr lang="en" altLang="ja-JP" sz="2000" dirty="0">
                <a:effectLst/>
              </a:rPr>
              <a:t>Solving the issue of not being able to obtain UV coordinates from objects with attached Rigid Body</a:t>
            </a:r>
          </a:p>
          <a:p>
            <a:pPr marL="285750" indent="-285750">
              <a:buFont typeface="Arial" panose="020B0604020202020204" pitchFamily="34" charset="0"/>
              <a:buChar char="•"/>
            </a:pPr>
            <a:endParaRPr lang="en" altLang="ja-JP" sz="2000" dirty="0">
              <a:effectLst/>
            </a:endParaRPr>
          </a:p>
          <a:p>
            <a:pPr marL="285750" indent="-285750">
              <a:buFont typeface="Arial" panose="020B0604020202020204" pitchFamily="34" charset="0"/>
              <a:buChar char="•"/>
            </a:pPr>
            <a:r>
              <a:rPr lang="en" altLang="ja-JP" sz="2000" dirty="0">
                <a:effectLst/>
              </a:rPr>
              <a:t>Real-time visualization of gaze on 3D objects using shaders</a:t>
            </a:r>
          </a:p>
        </p:txBody>
      </p:sp>
    </p:spTree>
    <p:extLst>
      <p:ext uri="{BB962C8B-B14F-4D97-AF65-F5344CB8AC3E}">
        <p14:creationId xmlns:p14="http://schemas.microsoft.com/office/powerpoint/2010/main" val="4239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A5231-09CF-554A-624B-C4788D143D2E}"/>
              </a:ext>
            </a:extLst>
          </p:cNvPr>
          <p:cNvSpPr txBox="1">
            <a:spLocks/>
          </p:cNvSpPr>
          <p:nvPr/>
        </p:nvSpPr>
        <p:spPr>
          <a:xfrm>
            <a:off x="838200" y="215471"/>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latin typeface="sohne"/>
              </a:rPr>
              <a:t>Agenda </a:t>
            </a:r>
            <a:endParaRPr lang="ja-JP" altLang="en-US" b="1" dirty="0">
              <a:latin typeface="sohne"/>
            </a:endParaRPr>
          </a:p>
        </p:txBody>
      </p:sp>
      <p:sp>
        <p:nvSpPr>
          <p:cNvPr id="9" name="スライド番号プレースホルダー 8">
            <a:extLst>
              <a:ext uri="{FF2B5EF4-FFF2-40B4-BE49-F238E27FC236}">
                <a16:creationId xmlns:a16="http://schemas.microsoft.com/office/drawing/2014/main" id="{027E192E-AC10-6751-5575-C5D81273C815}"/>
              </a:ext>
            </a:extLst>
          </p:cNvPr>
          <p:cNvSpPr>
            <a:spLocks noGrp="1"/>
          </p:cNvSpPr>
          <p:nvPr>
            <p:ph type="sldNum" sz="quarter" idx="12"/>
          </p:nvPr>
        </p:nvSpPr>
        <p:spPr>
          <a:xfrm>
            <a:off x="8610942" y="173495"/>
            <a:ext cx="2743200" cy="365125"/>
          </a:xfrm>
        </p:spPr>
        <p:txBody>
          <a:bodyPr/>
          <a:lstStyle/>
          <a:p>
            <a:fld id="{8FB0F888-C2C0-43CD-B88D-E582C608D0AB}" type="slidenum">
              <a:rPr kumimoji="1" lang="ja-JP" altLang="en-US" smtClean="0"/>
              <a:t>1</a:t>
            </a:fld>
            <a:endParaRPr kumimoji="1" lang="ja-JP" altLang="en-US" dirty="0"/>
          </a:p>
        </p:txBody>
      </p:sp>
      <p:sp>
        <p:nvSpPr>
          <p:cNvPr id="7" name="コンテンツ プレースホルダー 2">
            <a:extLst>
              <a:ext uri="{FF2B5EF4-FFF2-40B4-BE49-F238E27FC236}">
                <a16:creationId xmlns:a16="http://schemas.microsoft.com/office/drawing/2014/main" id="{AE7BA9FA-2DF0-817F-950F-ACB495CA3B42}"/>
              </a:ext>
            </a:extLst>
          </p:cNvPr>
          <p:cNvSpPr txBox="1">
            <a:spLocks/>
          </p:cNvSpPr>
          <p:nvPr/>
        </p:nvSpPr>
        <p:spPr>
          <a:xfrm>
            <a:off x="838200" y="1292003"/>
            <a:ext cx="10515600" cy="4900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3600" dirty="0"/>
              <a:t>1. Visual attention &amp; Eye Tracking</a:t>
            </a:r>
          </a:p>
          <a:p>
            <a:pPr marL="0" indent="0">
              <a:buNone/>
            </a:pPr>
            <a:r>
              <a:rPr lang="en-US" altLang="ja-JP" sz="3600" dirty="0"/>
              <a:t>2. Eye Tracking in Marketing Research</a:t>
            </a:r>
          </a:p>
          <a:p>
            <a:pPr marL="0" indent="0">
              <a:buNone/>
            </a:pPr>
            <a:r>
              <a:rPr lang="en-US" altLang="ja-JP" sz="3600" dirty="0"/>
              <a:t>3. Related Work</a:t>
            </a:r>
          </a:p>
          <a:p>
            <a:pPr marL="0" indent="0">
              <a:buFont typeface="Arial" panose="020B0604020202020204" pitchFamily="34" charset="0"/>
              <a:buNone/>
            </a:pPr>
            <a:r>
              <a:rPr lang="en-US" altLang="ja-JP" sz="3600" dirty="0"/>
              <a:t>4. Project purpose</a:t>
            </a:r>
          </a:p>
          <a:p>
            <a:pPr marL="0" indent="0">
              <a:buFont typeface="Arial" panose="020B0604020202020204" pitchFamily="34" charset="0"/>
              <a:buNone/>
            </a:pPr>
            <a:r>
              <a:rPr lang="en-US" altLang="ja-JP" sz="3600" dirty="0"/>
              <a:t>5. Progress &amp;</a:t>
            </a:r>
            <a:r>
              <a:rPr lang="ja-JP" altLang="en-US" sz="3600" dirty="0"/>
              <a:t> </a:t>
            </a:r>
            <a:r>
              <a:rPr lang="en-US" altLang="ja-JP" sz="3600" dirty="0"/>
              <a:t>future</a:t>
            </a:r>
            <a:r>
              <a:rPr lang="ja-JP" altLang="en-US" sz="3600" dirty="0"/>
              <a:t> </a:t>
            </a:r>
            <a:r>
              <a:rPr lang="en-US" altLang="ja-JP" sz="3600" dirty="0"/>
              <a:t>agenda</a:t>
            </a:r>
          </a:p>
          <a:p>
            <a:pPr marL="0" indent="0">
              <a:buFont typeface="Arial" panose="020B0604020202020204" pitchFamily="34" charset="0"/>
              <a:buNone/>
            </a:pPr>
            <a:r>
              <a:rPr lang="en-US" altLang="ja-JP" sz="3600" dirty="0"/>
              <a:t>6. Demonstration </a:t>
            </a:r>
          </a:p>
        </p:txBody>
      </p:sp>
    </p:spTree>
    <p:extLst>
      <p:ext uri="{BB962C8B-B14F-4D97-AF65-F5344CB8AC3E}">
        <p14:creationId xmlns:p14="http://schemas.microsoft.com/office/powerpoint/2010/main" val="2284999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A5231-09CF-554A-624B-C4788D143D2E}"/>
              </a:ext>
            </a:extLst>
          </p:cNvPr>
          <p:cNvSpPr txBox="1">
            <a:spLocks/>
          </p:cNvSpPr>
          <p:nvPr/>
        </p:nvSpPr>
        <p:spPr>
          <a:xfrm>
            <a:off x="838200" y="3143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Visual attention</a:t>
            </a:r>
            <a:r>
              <a:rPr lang="en-US" altLang="ja-JP" dirty="0"/>
              <a:t> </a:t>
            </a:r>
            <a:endParaRPr lang="ja-JP" altLang="en-US" dirty="0"/>
          </a:p>
        </p:txBody>
      </p:sp>
      <p:sp>
        <p:nvSpPr>
          <p:cNvPr id="9" name="スライド番号プレースホルダー 8">
            <a:extLst>
              <a:ext uri="{FF2B5EF4-FFF2-40B4-BE49-F238E27FC236}">
                <a16:creationId xmlns:a16="http://schemas.microsoft.com/office/drawing/2014/main" id="{027E192E-AC10-6751-5575-C5D81273C815}"/>
              </a:ext>
            </a:extLst>
          </p:cNvPr>
          <p:cNvSpPr>
            <a:spLocks noGrp="1"/>
          </p:cNvSpPr>
          <p:nvPr>
            <p:ph type="sldNum" sz="quarter" idx="12"/>
          </p:nvPr>
        </p:nvSpPr>
        <p:spPr>
          <a:xfrm>
            <a:off x="8610942" y="173495"/>
            <a:ext cx="2743200" cy="365125"/>
          </a:xfrm>
        </p:spPr>
        <p:txBody>
          <a:bodyPr/>
          <a:lstStyle/>
          <a:p>
            <a:fld id="{8FB0F888-C2C0-43CD-B88D-E582C608D0AB}" type="slidenum">
              <a:rPr kumimoji="1" lang="ja-JP" altLang="en-US" smtClean="0"/>
              <a:t>2</a:t>
            </a:fld>
            <a:endParaRPr kumimoji="1" lang="ja-JP" altLang="en-US" dirty="0"/>
          </a:p>
        </p:txBody>
      </p:sp>
      <p:sp>
        <p:nvSpPr>
          <p:cNvPr id="7" name="コンテンツ プレースホルダー 2">
            <a:extLst>
              <a:ext uri="{FF2B5EF4-FFF2-40B4-BE49-F238E27FC236}">
                <a16:creationId xmlns:a16="http://schemas.microsoft.com/office/drawing/2014/main" id="{AE7BA9FA-2DF0-817F-950F-ACB495CA3B42}"/>
              </a:ext>
            </a:extLst>
          </p:cNvPr>
          <p:cNvSpPr txBox="1">
            <a:spLocks/>
          </p:cNvSpPr>
          <p:nvPr/>
        </p:nvSpPr>
        <p:spPr>
          <a:xfrm>
            <a:off x="816429" y="1038563"/>
            <a:ext cx="10515600" cy="4900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Visual attention is one of the most important in many situation of life</a:t>
            </a:r>
          </a:p>
          <a:p>
            <a:pPr marL="0" indent="0">
              <a:buFont typeface="Arial" panose="020B0604020202020204" pitchFamily="34" charset="0"/>
              <a:buNone/>
            </a:pPr>
            <a:endParaRPr lang="en-US" altLang="ja-JP" dirty="0"/>
          </a:p>
          <a:p>
            <a:pPr marL="0" indent="0">
              <a:buFont typeface="Arial" panose="020B0604020202020204" pitchFamily="34" charset="0"/>
              <a:buNone/>
            </a:pPr>
            <a:endParaRPr lang="ja-JP" altLang="en-US" dirty="0"/>
          </a:p>
        </p:txBody>
      </p:sp>
      <p:pic>
        <p:nvPicPr>
          <p:cNvPr id="1026" name="Picture 2" descr="Heart surgery survival chances 'better in the afternoon' - BBC News">
            <a:extLst>
              <a:ext uri="{FF2B5EF4-FFF2-40B4-BE49-F238E27FC236}">
                <a16:creationId xmlns:a16="http://schemas.microsoft.com/office/drawing/2014/main" id="{05A3E70B-7739-D016-C8EE-A127ACAD5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518" y="1639888"/>
            <a:ext cx="2864993" cy="16115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5E2C7D6-CCDD-3957-463A-07D536600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093" y="1717334"/>
            <a:ext cx="2045484" cy="1534113"/>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9C60711E-08DB-6C95-24C5-CBD92070F241}"/>
              </a:ext>
            </a:extLst>
          </p:cNvPr>
          <p:cNvSpPr txBox="1"/>
          <p:nvPr/>
        </p:nvSpPr>
        <p:spPr>
          <a:xfrm>
            <a:off x="1752600" y="3299952"/>
            <a:ext cx="1959429" cy="369332"/>
          </a:xfrm>
          <a:prstGeom prst="rect">
            <a:avLst/>
          </a:prstGeom>
          <a:noFill/>
        </p:spPr>
        <p:txBody>
          <a:bodyPr wrap="square" rtlCol="0">
            <a:spAutoFit/>
          </a:bodyPr>
          <a:lstStyle/>
          <a:p>
            <a:r>
              <a:rPr kumimoji="1" lang="en-US" altLang="ja-JP" dirty="0"/>
              <a:t>Surgery</a:t>
            </a:r>
            <a:endParaRPr kumimoji="1" lang="ja-JP" altLang="en-US" dirty="0"/>
          </a:p>
        </p:txBody>
      </p:sp>
      <p:sp>
        <p:nvSpPr>
          <p:cNvPr id="11" name="テキスト ボックス 10">
            <a:extLst>
              <a:ext uri="{FF2B5EF4-FFF2-40B4-BE49-F238E27FC236}">
                <a16:creationId xmlns:a16="http://schemas.microsoft.com/office/drawing/2014/main" id="{FD02E006-2431-2378-9207-B96A23434669}"/>
              </a:ext>
            </a:extLst>
          </p:cNvPr>
          <p:cNvSpPr txBox="1"/>
          <p:nvPr/>
        </p:nvSpPr>
        <p:spPr>
          <a:xfrm>
            <a:off x="9067802" y="3299952"/>
            <a:ext cx="1959429" cy="369332"/>
          </a:xfrm>
          <a:prstGeom prst="rect">
            <a:avLst/>
          </a:prstGeom>
          <a:noFill/>
        </p:spPr>
        <p:txBody>
          <a:bodyPr wrap="square" rtlCol="0">
            <a:spAutoFit/>
          </a:bodyPr>
          <a:lstStyle/>
          <a:p>
            <a:r>
              <a:rPr kumimoji="1" lang="en-US" altLang="ja-JP" dirty="0"/>
              <a:t>Driving</a:t>
            </a:r>
            <a:endParaRPr kumimoji="1" lang="ja-JP" altLang="en-US" dirty="0"/>
          </a:p>
        </p:txBody>
      </p:sp>
      <p:sp>
        <p:nvSpPr>
          <p:cNvPr id="12" name="テキスト ボックス 11">
            <a:extLst>
              <a:ext uri="{FF2B5EF4-FFF2-40B4-BE49-F238E27FC236}">
                <a16:creationId xmlns:a16="http://schemas.microsoft.com/office/drawing/2014/main" id="{0E2C5619-2BE6-34DB-A7F3-09010F7C16C5}"/>
              </a:ext>
            </a:extLst>
          </p:cNvPr>
          <p:cNvSpPr txBox="1"/>
          <p:nvPr/>
        </p:nvSpPr>
        <p:spPr>
          <a:xfrm>
            <a:off x="5410201" y="3299952"/>
            <a:ext cx="1959429" cy="369332"/>
          </a:xfrm>
          <a:prstGeom prst="rect">
            <a:avLst/>
          </a:prstGeom>
          <a:noFill/>
        </p:spPr>
        <p:txBody>
          <a:bodyPr wrap="square" rtlCol="0">
            <a:spAutoFit/>
          </a:bodyPr>
          <a:lstStyle/>
          <a:p>
            <a:r>
              <a:rPr lang="en-US" altLang="ja-JP" dirty="0"/>
              <a:t>Drawing</a:t>
            </a:r>
            <a:endParaRPr kumimoji="1" lang="ja-JP" altLang="en-US" dirty="0"/>
          </a:p>
        </p:txBody>
      </p:sp>
      <p:pic>
        <p:nvPicPr>
          <p:cNvPr id="1042" name="Picture 18" descr="How to Drive a Car? Automatic and Manual Car Driving Tips">
            <a:extLst>
              <a:ext uri="{FF2B5EF4-FFF2-40B4-BE49-F238E27FC236}">
                <a16:creationId xmlns:a16="http://schemas.microsoft.com/office/drawing/2014/main" id="{4960AFE0-4F46-0BB5-3822-F19BB46BC6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6159" y="1770533"/>
            <a:ext cx="3268682" cy="1498146"/>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9EF9D4D9-883F-438E-EF58-0CE1EF6FC259}"/>
              </a:ext>
            </a:extLst>
          </p:cNvPr>
          <p:cNvSpPr txBox="1"/>
          <p:nvPr/>
        </p:nvSpPr>
        <p:spPr>
          <a:xfrm>
            <a:off x="947061" y="3593244"/>
            <a:ext cx="6096000" cy="769441"/>
          </a:xfrm>
          <a:prstGeom prst="rect">
            <a:avLst/>
          </a:prstGeom>
          <a:noFill/>
        </p:spPr>
        <p:txBody>
          <a:bodyPr wrap="square">
            <a:spAutoFit/>
          </a:bodyPr>
          <a:lstStyle/>
          <a:p>
            <a:r>
              <a:rPr lang="en-US" altLang="ja-JP" sz="4400" b="1" dirty="0"/>
              <a:t>Eye tracking</a:t>
            </a:r>
            <a:r>
              <a:rPr lang="en-US" altLang="ja-JP" sz="4400" dirty="0"/>
              <a:t> </a:t>
            </a:r>
            <a:endParaRPr lang="ja-JP" altLang="en-US" sz="4400" dirty="0"/>
          </a:p>
        </p:txBody>
      </p:sp>
      <p:pic>
        <p:nvPicPr>
          <p:cNvPr id="18" name="図 17">
            <a:extLst>
              <a:ext uri="{FF2B5EF4-FFF2-40B4-BE49-F238E27FC236}">
                <a16:creationId xmlns:a16="http://schemas.microsoft.com/office/drawing/2014/main" id="{A1C16A4B-F5BF-5780-F255-DF570A24D8C9}"/>
              </a:ext>
            </a:extLst>
          </p:cNvPr>
          <p:cNvPicPr>
            <a:picLocks noChangeAspect="1"/>
          </p:cNvPicPr>
          <p:nvPr/>
        </p:nvPicPr>
        <p:blipFill>
          <a:blip r:embed="rId6"/>
          <a:stretch>
            <a:fillRect/>
          </a:stretch>
        </p:blipFill>
        <p:spPr>
          <a:xfrm>
            <a:off x="6564086" y="3719961"/>
            <a:ext cx="3918857" cy="2350566"/>
          </a:xfrm>
          <a:prstGeom prst="rect">
            <a:avLst/>
          </a:prstGeom>
        </p:spPr>
      </p:pic>
      <p:sp>
        <p:nvSpPr>
          <p:cNvPr id="20" name="テキスト ボックス 19">
            <a:extLst>
              <a:ext uri="{FF2B5EF4-FFF2-40B4-BE49-F238E27FC236}">
                <a16:creationId xmlns:a16="http://schemas.microsoft.com/office/drawing/2014/main" id="{0786E65D-B1E0-7DD3-EDD2-FF24180CEDC5}"/>
              </a:ext>
            </a:extLst>
          </p:cNvPr>
          <p:cNvSpPr txBox="1"/>
          <p:nvPr/>
        </p:nvSpPr>
        <p:spPr>
          <a:xfrm>
            <a:off x="6856577" y="6016304"/>
            <a:ext cx="4377200" cy="523220"/>
          </a:xfrm>
          <a:prstGeom prst="rect">
            <a:avLst/>
          </a:prstGeom>
          <a:noFill/>
        </p:spPr>
        <p:txBody>
          <a:bodyPr wrap="square">
            <a:spAutoFit/>
          </a:bodyPr>
          <a:lstStyle/>
          <a:p>
            <a:r>
              <a:rPr lang="en-US" altLang="ja-JP" sz="1400" b="1" dirty="0"/>
              <a:t>Number of publications per year of TOPIC: “eye tracking” </a:t>
            </a:r>
            <a:r>
              <a:rPr lang="nb-NO" altLang="ja-JP" sz="1400" b="1" i="0" dirty="0">
                <a:solidFill>
                  <a:srgbClr val="222222"/>
                </a:solidFill>
                <a:effectLst/>
                <a:latin typeface="Arial" panose="020B0604020202020204" pitchFamily="34" charset="0"/>
              </a:rPr>
              <a:t>Carter, B. T., &amp; Luke, S. G. (2020)</a:t>
            </a:r>
            <a:endParaRPr lang="ja-JP" altLang="en-US" sz="1400" b="1" dirty="0"/>
          </a:p>
        </p:txBody>
      </p:sp>
      <p:sp>
        <p:nvSpPr>
          <p:cNvPr id="3" name="テキスト ボックス 2">
            <a:extLst>
              <a:ext uri="{FF2B5EF4-FFF2-40B4-BE49-F238E27FC236}">
                <a16:creationId xmlns:a16="http://schemas.microsoft.com/office/drawing/2014/main" id="{2455995D-62CB-31CF-CDB7-558BF59199DA}"/>
              </a:ext>
            </a:extLst>
          </p:cNvPr>
          <p:cNvSpPr txBox="1"/>
          <p:nvPr/>
        </p:nvSpPr>
        <p:spPr>
          <a:xfrm>
            <a:off x="838200" y="4379014"/>
            <a:ext cx="6362700" cy="2215991"/>
          </a:xfrm>
          <a:prstGeom prst="rect">
            <a:avLst/>
          </a:prstGeom>
          <a:noFill/>
        </p:spPr>
        <p:txBody>
          <a:bodyPr wrap="square">
            <a:spAutoFit/>
          </a:bodyPr>
          <a:lstStyle/>
          <a:p>
            <a:pPr marL="285750" indent="-285750">
              <a:buFont typeface="Arial" panose="020B0604020202020204" pitchFamily="34" charset="0"/>
              <a:buChar char="•"/>
            </a:pPr>
            <a:r>
              <a:rPr lang="en-US" altLang="ja-JP" sz="2400" b="0" i="0" dirty="0">
                <a:effectLst/>
                <a:latin typeface="Söhne"/>
              </a:rPr>
              <a:t>Psychology and Cognitive Science</a:t>
            </a:r>
          </a:p>
          <a:p>
            <a:pPr marL="285750" indent="-285750">
              <a:buFont typeface="Arial" panose="020B0604020202020204" pitchFamily="34" charset="0"/>
              <a:buChar char="•"/>
            </a:pPr>
            <a:r>
              <a:rPr lang="en-US" altLang="ja-JP" sz="2400" b="0" i="0" dirty="0">
                <a:effectLst/>
                <a:latin typeface="Söhne"/>
              </a:rPr>
              <a:t>Human-Computer Interaction (HCI)</a:t>
            </a:r>
            <a:endParaRPr lang="en-US" altLang="ja-JP" sz="2400" dirty="0">
              <a:latin typeface="Söhne"/>
            </a:endParaRPr>
          </a:p>
          <a:p>
            <a:pPr marL="285750" indent="-285750">
              <a:buFont typeface="Arial" panose="020B0604020202020204" pitchFamily="34" charset="0"/>
              <a:buChar char="•"/>
            </a:pPr>
            <a:r>
              <a:rPr lang="en-US" altLang="ja-JP" sz="2400" b="0" i="0" dirty="0">
                <a:effectLst/>
                <a:latin typeface="Söhne"/>
              </a:rPr>
              <a:t>Market Research and Advertising</a:t>
            </a:r>
          </a:p>
          <a:p>
            <a:pPr marL="285750" indent="-285750">
              <a:buFont typeface="Arial" panose="020B0604020202020204" pitchFamily="34" charset="0"/>
              <a:buChar char="•"/>
            </a:pPr>
            <a:r>
              <a:rPr lang="en-US" altLang="ja-JP" sz="2400" b="0" i="0" dirty="0">
                <a:effectLst/>
                <a:latin typeface="Söhne"/>
              </a:rPr>
              <a:t>Neuroscience and </a:t>
            </a:r>
            <a:r>
              <a:rPr lang="en-US" altLang="ja-JP" sz="2400" b="0" i="0" dirty="0" err="1">
                <a:effectLst/>
                <a:latin typeface="Söhne"/>
              </a:rPr>
              <a:t>Neuroergonomics</a:t>
            </a:r>
            <a:endParaRPr lang="en-US" altLang="ja-JP" sz="2400" dirty="0">
              <a:latin typeface="Söhne"/>
            </a:endParaRPr>
          </a:p>
          <a:p>
            <a:pPr marL="285750" indent="-285750">
              <a:buFont typeface="Arial" panose="020B0604020202020204" pitchFamily="34" charset="0"/>
              <a:buChar char="•"/>
            </a:pPr>
            <a:r>
              <a:rPr lang="en-US" altLang="ja-JP" sz="2400" b="0" i="0" dirty="0">
                <a:effectLst/>
                <a:latin typeface="Söhne"/>
              </a:rPr>
              <a:t>Medical and Clinical Applications</a:t>
            </a:r>
            <a:endParaRPr lang="en-US" altLang="ja-JP" sz="2400" dirty="0">
              <a:latin typeface="Söhne"/>
            </a:endParaRPr>
          </a:p>
          <a:p>
            <a:endParaRPr lang="en-US" altLang="ja-JP" b="0" i="0" dirty="0">
              <a:effectLst/>
              <a:latin typeface="Söhne"/>
            </a:endParaRPr>
          </a:p>
        </p:txBody>
      </p:sp>
    </p:spTree>
    <p:extLst>
      <p:ext uri="{BB962C8B-B14F-4D97-AF65-F5344CB8AC3E}">
        <p14:creationId xmlns:p14="http://schemas.microsoft.com/office/powerpoint/2010/main" val="196607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A5231-09CF-554A-624B-C4788D143D2E}"/>
              </a:ext>
            </a:extLst>
          </p:cNvPr>
          <p:cNvSpPr txBox="1">
            <a:spLocks/>
          </p:cNvSpPr>
          <p:nvPr/>
        </p:nvSpPr>
        <p:spPr>
          <a:xfrm>
            <a:off x="593442" y="603934"/>
            <a:ext cx="107607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i="0" dirty="0">
                <a:solidFill>
                  <a:srgbClr val="292929"/>
                </a:solidFill>
                <a:effectLst/>
                <a:latin typeface="sohne"/>
              </a:rPr>
              <a:t>Eye-Tracking </a:t>
            </a:r>
            <a:r>
              <a:rPr lang="en-US" altLang="ja-JP" b="1" dirty="0">
                <a:solidFill>
                  <a:srgbClr val="292929"/>
                </a:solidFill>
                <a:latin typeface="sohne"/>
              </a:rPr>
              <a:t>in </a:t>
            </a:r>
            <a:r>
              <a:rPr lang="en-US" altLang="ja-JP" b="1" i="0" dirty="0">
                <a:solidFill>
                  <a:srgbClr val="292929"/>
                </a:solidFill>
                <a:effectLst/>
                <a:latin typeface="sohne"/>
              </a:rPr>
              <a:t>Marketing Research</a:t>
            </a:r>
          </a:p>
          <a:p>
            <a:endParaRPr lang="ja-JP" altLang="en-US" dirty="0"/>
          </a:p>
        </p:txBody>
      </p:sp>
      <p:sp>
        <p:nvSpPr>
          <p:cNvPr id="9" name="スライド番号プレースホルダー 8">
            <a:extLst>
              <a:ext uri="{FF2B5EF4-FFF2-40B4-BE49-F238E27FC236}">
                <a16:creationId xmlns:a16="http://schemas.microsoft.com/office/drawing/2014/main" id="{027E192E-AC10-6751-5575-C5D81273C815}"/>
              </a:ext>
            </a:extLst>
          </p:cNvPr>
          <p:cNvSpPr>
            <a:spLocks noGrp="1"/>
          </p:cNvSpPr>
          <p:nvPr>
            <p:ph type="sldNum" sz="quarter" idx="12"/>
          </p:nvPr>
        </p:nvSpPr>
        <p:spPr>
          <a:xfrm>
            <a:off x="8610942" y="238809"/>
            <a:ext cx="2743200" cy="365125"/>
          </a:xfrm>
        </p:spPr>
        <p:txBody>
          <a:bodyPr/>
          <a:lstStyle/>
          <a:p>
            <a:fld id="{8FB0F888-C2C0-43CD-B88D-E582C608D0AB}" type="slidenum">
              <a:rPr kumimoji="1" lang="ja-JP" altLang="en-US" smtClean="0"/>
              <a:t>3</a:t>
            </a:fld>
            <a:endParaRPr kumimoji="1" lang="ja-JP" altLang="en-US" dirty="0"/>
          </a:p>
        </p:txBody>
      </p:sp>
      <p:sp>
        <p:nvSpPr>
          <p:cNvPr id="7" name="コンテンツ プレースホルダー 2">
            <a:extLst>
              <a:ext uri="{FF2B5EF4-FFF2-40B4-BE49-F238E27FC236}">
                <a16:creationId xmlns:a16="http://schemas.microsoft.com/office/drawing/2014/main" id="{AE7BA9FA-2DF0-817F-950F-ACB495CA3B42}"/>
              </a:ext>
            </a:extLst>
          </p:cNvPr>
          <p:cNvSpPr txBox="1">
            <a:spLocks/>
          </p:cNvSpPr>
          <p:nvPr/>
        </p:nvSpPr>
        <p:spPr>
          <a:xfrm>
            <a:off x="593442" y="1181854"/>
            <a:ext cx="7173686" cy="4900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l">
              <a:buNone/>
            </a:pPr>
            <a:endParaRPr lang="en-US" altLang="ja-JP" b="1" i="0" dirty="0">
              <a:solidFill>
                <a:srgbClr val="292929"/>
              </a:solidFill>
              <a:effectLst/>
              <a:latin typeface="sohne"/>
            </a:endParaRPr>
          </a:p>
        </p:txBody>
      </p:sp>
      <p:pic>
        <p:nvPicPr>
          <p:cNvPr id="3074" name="Picture 2">
            <a:extLst>
              <a:ext uri="{FF2B5EF4-FFF2-40B4-BE49-F238E27FC236}">
                <a16:creationId xmlns:a16="http://schemas.microsoft.com/office/drawing/2014/main" id="{72FE77DE-6725-D49B-8DF4-C5E6FE5B8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1"/>
          <a:stretch/>
        </p:blipFill>
        <p:spPr bwMode="auto">
          <a:xfrm>
            <a:off x="5394042" y="1574574"/>
            <a:ext cx="6489461" cy="460381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89AE9595-733D-0F45-DFC9-4ACFF0FF169F}"/>
              </a:ext>
            </a:extLst>
          </p:cNvPr>
          <p:cNvSpPr txBox="1"/>
          <p:nvPr/>
        </p:nvSpPr>
        <p:spPr>
          <a:xfrm>
            <a:off x="6696402" y="6267586"/>
            <a:ext cx="4617391" cy="372330"/>
          </a:xfrm>
          <a:prstGeom prst="rect">
            <a:avLst/>
          </a:prstGeom>
          <a:noFill/>
        </p:spPr>
        <p:txBody>
          <a:bodyPr wrap="square">
            <a:spAutoFit/>
          </a:bodyPr>
          <a:lstStyle/>
          <a:p>
            <a:r>
              <a:rPr lang="nb-NO" altLang="ja-JP" b="0" i="0" dirty="0">
                <a:solidFill>
                  <a:srgbClr val="222222"/>
                </a:solidFill>
                <a:effectLst/>
                <a:latin typeface="Arial" panose="020B0604020202020204" pitchFamily="34" charset="0"/>
              </a:rPr>
              <a:t>Calvert, G. A., &amp; Brammer, M. J. (2012)</a:t>
            </a:r>
            <a:endParaRPr lang="ja-JP" altLang="en-US" dirty="0"/>
          </a:p>
        </p:txBody>
      </p:sp>
      <p:sp>
        <p:nvSpPr>
          <p:cNvPr id="15" name="テキスト ボックス 14">
            <a:extLst>
              <a:ext uri="{FF2B5EF4-FFF2-40B4-BE49-F238E27FC236}">
                <a16:creationId xmlns:a16="http://schemas.microsoft.com/office/drawing/2014/main" id="{A9082946-C50B-101C-3163-678F65E3FCBC}"/>
              </a:ext>
            </a:extLst>
          </p:cNvPr>
          <p:cNvSpPr txBox="1"/>
          <p:nvPr/>
        </p:nvSpPr>
        <p:spPr>
          <a:xfrm>
            <a:off x="391885" y="1765074"/>
            <a:ext cx="4800600" cy="4401205"/>
          </a:xfrm>
          <a:prstGeom prst="rect">
            <a:avLst/>
          </a:prstGeom>
          <a:noFill/>
        </p:spPr>
        <p:txBody>
          <a:bodyPr wrap="square">
            <a:spAutoFit/>
          </a:bodyPr>
          <a:lstStyle/>
          <a:p>
            <a:pPr marL="457200" indent="-457200">
              <a:buFont typeface="Wingdings" panose="05000000000000000000" pitchFamily="2" charset="2"/>
              <a:buChar char="n"/>
            </a:pPr>
            <a:r>
              <a:rPr lang="en-US" altLang="ja-JP" sz="2800" dirty="0"/>
              <a:t>Calvert</a:t>
            </a:r>
            <a:r>
              <a:rPr lang="ja-JP" altLang="en-US" sz="2800" dirty="0"/>
              <a:t> </a:t>
            </a:r>
            <a:r>
              <a:rPr lang="en-US" altLang="ja-JP" sz="2800" dirty="0"/>
              <a:t>and</a:t>
            </a:r>
            <a:r>
              <a:rPr lang="ja-JP" altLang="en-US" sz="2800" dirty="0"/>
              <a:t> </a:t>
            </a:r>
            <a:r>
              <a:rPr lang="en-US" altLang="ja-JP" sz="2800" dirty="0"/>
              <a:t>Brammer</a:t>
            </a:r>
            <a:r>
              <a:rPr lang="ja-JP" altLang="en-US" sz="2800" dirty="0"/>
              <a:t> state</a:t>
            </a:r>
            <a:r>
              <a:rPr lang="en-US" altLang="ja-JP" sz="2800" dirty="0"/>
              <a:t>d</a:t>
            </a:r>
            <a:r>
              <a:rPr lang="ja-JP" altLang="en-US" sz="2800" dirty="0"/>
              <a:t> that 95% of purchase decisions happen in the subconscious mind</a:t>
            </a:r>
            <a:endParaRPr lang="en-US" altLang="ja-JP" sz="2800" dirty="0"/>
          </a:p>
          <a:p>
            <a:pPr marL="457200" indent="-457200">
              <a:buFont typeface="Wingdings" panose="05000000000000000000" pitchFamily="2" charset="2"/>
              <a:buChar char="n"/>
            </a:pPr>
            <a:endParaRPr lang="en-US" altLang="ja-JP" sz="2800" dirty="0"/>
          </a:p>
          <a:p>
            <a:pPr marL="457200" indent="-457200">
              <a:buFont typeface="Wingdings" panose="05000000000000000000" pitchFamily="2" charset="2"/>
              <a:buChar char="n"/>
            </a:pPr>
            <a:endParaRPr lang="en-US" altLang="ja-JP" sz="2800" dirty="0"/>
          </a:p>
          <a:p>
            <a:r>
              <a:rPr lang="en-US" altLang="ja-JP" sz="2800" dirty="0"/>
              <a:t>Eye-Tracking is essentially a window to understand people’s </a:t>
            </a:r>
            <a:r>
              <a:rPr lang="en-US" altLang="ja-JP" sz="2800" dirty="0" err="1"/>
              <a:t>behaviour</a:t>
            </a:r>
            <a:r>
              <a:rPr lang="en-US" altLang="ja-JP" sz="2800" dirty="0"/>
              <a:t> and assess what is going on in the subconscious.</a:t>
            </a:r>
            <a:endParaRPr lang="ja-JP" altLang="en-US" sz="2800" dirty="0"/>
          </a:p>
        </p:txBody>
      </p:sp>
      <p:sp>
        <p:nvSpPr>
          <p:cNvPr id="3" name="二等辺三角形 2">
            <a:extLst>
              <a:ext uri="{FF2B5EF4-FFF2-40B4-BE49-F238E27FC236}">
                <a16:creationId xmlns:a16="http://schemas.microsoft.com/office/drawing/2014/main" id="{DF875C2F-9679-1E2A-5293-B5FF4439E864}"/>
              </a:ext>
            </a:extLst>
          </p:cNvPr>
          <p:cNvSpPr/>
          <p:nvPr/>
        </p:nvSpPr>
        <p:spPr>
          <a:xfrm rot="10800000">
            <a:off x="1602112" y="3797850"/>
            <a:ext cx="1391630" cy="3356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985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A5231-09CF-554A-624B-C4788D143D2E}"/>
              </a:ext>
            </a:extLst>
          </p:cNvPr>
          <p:cNvSpPr txBox="1">
            <a:spLocks/>
          </p:cNvSpPr>
          <p:nvPr/>
        </p:nvSpPr>
        <p:spPr>
          <a:xfrm>
            <a:off x="593442" y="494648"/>
            <a:ext cx="107607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i="0" dirty="0">
                <a:solidFill>
                  <a:srgbClr val="292929"/>
                </a:solidFill>
                <a:effectLst/>
                <a:latin typeface="sohne"/>
              </a:rPr>
              <a:t>Eye-Tracking </a:t>
            </a:r>
            <a:r>
              <a:rPr lang="en-US" altLang="ja-JP" b="1" dirty="0">
                <a:solidFill>
                  <a:srgbClr val="292929"/>
                </a:solidFill>
                <a:latin typeface="sohne"/>
              </a:rPr>
              <a:t>in </a:t>
            </a:r>
            <a:r>
              <a:rPr lang="en-US" altLang="ja-JP" b="1" i="0" dirty="0">
                <a:solidFill>
                  <a:srgbClr val="292929"/>
                </a:solidFill>
                <a:effectLst/>
                <a:latin typeface="sohne"/>
              </a:rPr>
              <a:t>Marketing Research</a:t>
            </a:r>
          </a:p>
        </p:txBody>
      </p:sp>
      <p:sp>
        <p:nvSpPr>
          <p:cNvPr id="9" name="スライド番号プレースホルダー 8">
            <a:extLst>
              <a:ext uri="{FF2B5EF4-FFF2-40B4-BE49-F238E27FC236}">
                <a16:creationId xmlns:a16="http://schemas.microsoft.com/office/drawing/2014/main" id="{027E192E-AC10-6751-5575-C5D81273C815}"/>
              </a:ext>
            </a:extLst>
          </p:cNvPr>
          <p:cNvSpPr>
            <a:spLocks noGrp="1"/>
          </p:cNvSpPr>
          <p:nvPr>
            <p:ph type="sldNum" sz="quarter" idx="12"/>
          </p:nvPr>
        </p:nvSpPr>
        <p:spPr>
          <a:xfrm>
            <a:off x="8610942" y="238809"/>
            <a:ext cx="2743200" cy="365125"/>
          </a:xfrm>
        </p:spPr>
        <p:txBody>
          <a:bodyPr/>
          <a:lstStyle/>
          <a:p>
            <a:fld id="{8FB0F888-C2C0-43CD-B88D-E582C608D0AB}" type="slidenum">
              <a:rPr kumimoji="1" lang="ja-JP" altLang="en-US" smtClean="0"/>
              <a:t>4</a:t>
            </a:fld>
            <a:endParaRPr kumimoji="1" lang="ja-JP" altLang="en-US" dirty="0"/>
          </a:p>
        </p:txBody>
      </p:sp>
      <p:sp>
        <p:nvSpPr>
          <p:cNvPr id="4" name="テキスト ボックス 3">
            <a:extLst>
              <a:ext uri="{FF2B5EF4-FFF2-40B4-BE49-F238E27FC236}">
                <a16:creationId xmlns:a16="http://schemas.microsoft.com/office/drawing/2014/main" id="{1BAB5092-E61F-1C54-3DC8-2420F349FAB2}"/>
              </a:ext>
            </a:extLst>
          </p:cNvPr>
          <p:cNvSpPr txBox="1"/>
          <p:nvPr/>
        </p:nvSpPr>
        <p:spPr>
          <a:xfrm>
            <a:off x="837858" y="1584776"/>
            <a:ext cx="6098058" cy="4247317"/>
          </a:xfrm>
          <a:prstGeom prst="rect">
            <a:avLst/>
          </a:prstGeom>
          <a:noFill/>
        </p:spPr>
        <p:txBody>
          <a:bodyPr wrap="square">
            <a:spAutoFit/>
          </a:bodyPr>
          <a:lstStyle/>
          <a:p>
            <a:pPr marL="285750" indent="-285750">
              <a:buFont typeface="Wingdings" panose="05000000000000000000" pitchFamily="2" charset="2"/>
              <a:buChar char="l"/>
            </a:pPr>
            <a:r>
              <a:rPr lang="en-US" altLang="ja-JP" dirty="0">
                <a:solidFill>
                  <a:srgbClr val="000000"/>
                </a:solidFill>
                <a:latin typeface="Arial" panose="020B0604020202020204" pitchFamily="34" charset="0"/>
              </a:rPr>
              <a:t>U</a:t>
            </a:r>
            <a:r>
              <a:rPr lang="en-US" altLang="ja-JP" sz="1800" i="0" u="none" strike="noStrike" dirty="0">
                <a:solidFill>
                  <a:srgbClr val="000000"/>
                </a:solidFill>
                <a:effectLst/>
                <a:latin typeface="Arial" panose="020B0604020202020204" pitchFamily="34" charset="0"/>
              </a:rPr>
              <a:t>sing the eye-tracking in marketing research is the intention to understand the actions of consumers</a:t>
            </a:r>
          </a:p>
          <a:p>
            <a:pPr marL="285750" indent="-285750">
              <a:buFont typeface="Wingdings" panose="05000000000000000000" pitchFamily="2" charset="2"/>
              <a:buChar char="l"/>
            </a:pPr>
            <a:endParaRPr lang="en-US" altLang="ja-JP" dirty="0">
              <a:solidFill>
                <a:srgbClr val="000000"/>
              </a:solidFill>
              <a:latin typeface="Arial" panose="020B0604020202020204" pitchFamily="34" charset="0"/>
              <a:ea typeface="Cambria" panose="02040503050406030204" pitchFamily="18" charset="0"/>
            </a:endParaRPr>
          </a:p>
          <a:p>
            <a:pPr marL="285750" indent="-285750">
              <a:buFont typeface="Wingdings" panose="05000000000000000000" pitchFamily="2" charset="2"/>
              <a:buChar char="l"/>
            </a:pPr>
            <a:r>
              <a:rPr lang="en-US" altLang="ja-JP" sz="1800" i="0" u="none" strike="noStrike" dirty="0">
                <a:solidFill>
                  <a:srgbClr val="000000"/>
                </a:solidFill>
                <a:effectLst/>
                <a:latin typeface="Arial" panose="020B0604020202020204" pitchFamily="34" charset="0"/>
              </a:rPr>
              <a:t>Visual attention is essential in examining consumer behavior and understanding its role in the decision-making process can provide valuable knowledge that enables to effectively design marketing activities using visual messages</a:t>
            </a:r>
            <a:endParaRPr lang="en-US" altLang="ja-JP" sz="1800" i="0" u="none" strike="noStrike" dirty="0">
              <a:solidFill>
                <a:srgbClr val="000000"/>
              </a:solidFill>
              <a:effectLst/>
              <a:latin typeface="Arial" panose="020B0604020202020204" pitchFamily="34" charset="0"/>
              <a:ea typeface="Cambria" panose="02040503050406030204" pitchFamily="18" charset="0"/>
            </a:endParaRPr>
          </a:p>
          <a:p>
            <a:pPr marL="285750" indent="-285750">
              <a:buFont typeface="Wingdings" panose="05000000000000000000" pitchFamily="2" charset="2"/>
              <a:buChar char="l"/>
            </a:pPr>
            <a:endParaRPr lang="en-US" altLang="ja-JP" dirty="0">
              <a:solidFill>
                <a:srgbClr val="000000"/>
              </a:solidFill>
              <a:latin typeface="Arial" panose="020B0604020202020204" pitchFamily="34" charset="0"/>
              <a:ea typeface="Cambria" panose="02040503050406030204" pitchFamily="18" charset="0"/>
            </a:endParaRPr>
          </a:p>
          <a:p>
            <a:pPr marL="285750" indent="-285750">
              <a:buFont typeface="Wingdings" panose="05000000000000000000" pitchFamily="2" charset="2"/>
              <a:buChar char="l"/>
            </a:pPr>
            <a:r>
              <a:rPr lang="en-US" altLang="ja-JP" sz="1800" i="0" u="none" strike="noStrike" dirty="0">
                <a:solidFill>
                  <a:srgbClr val="000000"/>
                </a:solidFill>
                <a:effectLst/>
                <a:latin typeface="Arial" panose="020B0604020202020204" pitchFamily="34" charset="0"/>
              </a:rPr>
              <a:t>The goal of marketing activities is to provide consumers with product information in an efficient enough way to increase awareness among potential buyers and to identify the needs that can be met through it. Consequently, awareness of product availability increases the likelihood of buying it</a:t>
            </a:r>
            <a:endParaRPr lang="en-US" altLang="ja-JP" dirty="0">
              <a:latin typeface="Calibri 本文"/>
              <a:ea typeface="Cambria" panose="02040503050406030204" pitchFamily="18" charset="0"/>
            </a:endParaRPr>
          </a:p>
        </p:txBody>
      </p:sp>
      <p:pic>
        <p:nvPicPr>
          <p:cNvPr id="2054" name="Picture 6" descr="eye-tracking-technology">
            <a:extLst>
              <a:ext uri="{FF2B5EF4-FFF2-40B4-BE49-F238E27FC236}">
                <a16:creationId xmlns:a16="http://schemas.microsoft.com/office/drawing/2014/main" id="{1C2D9052-E068-696C-5043-735F5B9A3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629" y="3972696"/>
            <a:ext cx="4534929" cy="22674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ye Tracking : dans les yeux du client... - IA &gt; Data - E-marketing.fr">
            <a:extLst>
              <a:ext uri="{FF2B5EF4-FFF2-40B4-BE49-F238E27FC236}">
                <a16:creationId xmlns:a16="http://schemas.microsoft.com/office/drawing/2014/main" id="{951DB1F0-6E30-8286-B325-266D5B3A2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257" y="1456810"/>
            <a:ext cx="2743200" cy="221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7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FC7CC-8303-7155-F33C-1C558AEBBD4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 </a:t>
            </a:r>
            <a:endParaRPr lang="ja-JP" altLang="en-US" dirty="0"/>
          </a:p>
        </p:txBody>
      </p:sp>
      <p:sp>
        <p:nvSpPr>
          <p:cNvPr id="4" name="スライド番号プレースホルダー 3">
            <a:extLst>
              <a:ext uri="{FF2B5EF4-FFF2-40B4-BE49-F238E27FC236}">
                <a16:creationId xmlns:a16="http://schemas.microsoft.com/office/drawing/2014/main" id="{4C26AFA5-A7D0-ECA4-950D-DE2BF2C43479}"/>
              </a:ext>
            </a:extLst>
          </p:cNvPr>
          <p:cNvSpPr>
            <a:spLocks noGrp="1"/>
          </p:cNvSpPr>
          <p:nvPr>
            <p:ph type="sldNum" sz="quarter" idx="12"/>
          </p:nvPr>
        </p:nvSpPr>
        <p:spPr>
          <a:xfrm>
            <a:off x="8610600" y="230188"/>
            <a:ext cx="2743200" cy="365125"/>
          </a:xfrm>
        </p:spPr>
        <p:txBody>
          <a:bodyPr/>
          <a:lstStyle/>
          <a:p>
            <a:fld id="{8FB0F888-C2C0-43CD-B88D-E582C608D0AB}" type="slidenum">
              <a:rPr kumimoji="1" lang="ja-JP" altLang="en-US" smtClean="0"/>
              <a:t>5</a:t>
            </a:fld>
            <a:endParaRPr kumimoji="1" lang="ja-JP" altLang="en-US" dirty="0"/>
          </a:p>
        </p:txBody>
      </p:sp>
      <p:pic>
        <p:nvPicPr>
          <p:cNvPr id="3" name="コンテンツ プレースホルダー 4">
            <a:extLst>
              <a:ext uri="{FF2B5EF4-FFF2-40B4-BE49-F238E27FC236}">
                <a16:creationId xmlns:a16="http://schemas.microsoft.com/office/drawing/2014/main" id="{D3758F2F-D92F-FC74-D8FC-A25174E8F773}"/>
              </a:ext>
            </a:extLst>
          </p:cNvPr>
          <p:cNvPicPr>
            <a:picLocks noChangeAspect="1"/>
          </p:cNvPicPr>
          <p:nvPr/>
        </p:nvPicPr>
        <p:blipFill rotWithShape="1">
          <a:blip r:embed="rId3"/>
          <a:srcRect b="50699"/>
          <a:stretch/>
        </p:blipFill>
        <p:spPr>
          <a:xfrm>
            <a:off x="569343" y="1775585"/>
            <a:ext cx="2958152" cy="2316060"/>
          </a:xfrm>
          <a:prstGeom prst="rect">
            <a:avLst/>
          </a:prstGeom>
        </p:spPr>
      </p:pic>
      <p:pic>
        <p:nvPicPr>
          <p:cNvPr id="7" name="図 6">
            <a:extLst>
              <a:ext uri="{FF2B5EF4-FFF2-40B4-BE49-F238E27FC236}">
                <a16:creationId xmlns:a16="http://schemas.microsoft.com/office/drawing/2014/main" id="{7CF762A4-BBB6-F534-F2DA-E6FAB1461548}"/>
              </a:ext>
            </a:extLst>
          </p:cNvPr>
          <p:cNvPicPr>
            <a:picLocks noChangeAspect="1"/>
          </p:cNvPicPr>
          <p:nvPr/>
        </p:nvPicPr>
        <p:blipFill>
          <a:blip r:embed="rId4"/>
          <a:stretch>
            <a:fillRect/>
          </a:stretch>
        </p:blipFill>
        <p:spPr>
          <a:xfrm>
            <a:off x="3597320" y="2164434"/>
            <a:ext cx="4309463" cy="3757361"/>
          </a:xfrm>
          <a:prstGeom prst="rect">
            <a:avLst/>
          </a:prstGeom>
        </p:spPr>
      </p:pic>
      <p:pic>
        <p:nvPicPr>
          <p:cNvPr id="8" name="図 7">
            <a:extLst>
              <a:ext uri="{FF2B5EF4-FFF2-40B4-BE49-F238E27FC236}">
                <a16:creationId xmlns:a16="http://schemas.microsoft.com/office/drawing/2014/main" id="{C8271B80-DD84-EF27-0278-FADD3A595466}"/>
              </a:ext>
            </a:extLst>
          </p:cNvPr>
          <p:cNvPicPr>
            <a:picLocks noChangeAspect="1"/>
          </p:cNvPicPr>
          <p:nvPr/>
        </p:nvPicPr>
        <p:blipFill>
          <a:blip r:embed="rId5"/>
          <a:stretch>
            <a:fillRect/>
          </a:stretch>
        </p:blipFill>
        <p:spPr>
          <a:xfrm>
            <a:off x="899593" y="126881"/>
            <a:ext cx="5571427" cy="1585175"/>
          </a:xfrm>
          <a:prstGeom prst="rect">
            <a:avLst/>
          </a:prstGeom>
        </p:spPr>
      </p:pic>
      <p:pic>
        <p:nvPicPr>
          <p:cNvPr id="9" name="コンテンツ プレースホルダー 4">
            <a:extLst>
              <a:ext uri="{FF2B5EF4-FFF2-40B4-BE49-F238E27FC236}">
                <a16:creationId xmlns:a16="http://schemas.microsoft.com/office/drawing/2014/main" id="{6DB0B8C5-5C6E-D383-8FC8-092FE4E366AC}"/>
              </a:ext>
            </a:extLst>
          </p:cNvPr>
          <p:cNvPicPr>
            <a:picLocks noChangeAspect="1"/>
          </p:cNvPicPr>
          <p:nvPr/>
        </p:nvPicPr>
        <p:blipFill rotWithShape="1">
          <a:blip r:embed="rId3"/>
          <a:srcRect t="50250" b="1"/>
          <a:stretch/>
        </p:blipFill>
        <p:spPr>
          <a:xfrm>
            <a:off x="569344" y="4176542"/>
            <a:ext cx="2958152" cy="2337179"/>
          </a:xfrm>
          <a:prstGeom prst="rect">
            <a:avLst/>
          </a:prstGeom>
        </p:spPr>
      </p:pic>
      <p:sp>
        <p:nvSpPr>
          <p:cNvPr id="10" name="テキスト ボックス 9">
            <a:extLst>
              <a:ext uri="{FF2B5EF4-FFF2-40B4-BE49-F238E27FC236}">
                <a16:creationId xmlns:a16="http://schemas.microsoft.com/office/drawing/2014/main" id="{D5598CCC-CC6E-D05C-F7CF-746EDF1A365E}"/>
              </a:ext>
            </a:extLst>
          </p:cNvPr>
          <p:cNvSpPr txBox="1"/>
          <p:nvPr/>
        </p:nvSpPr>
        <p:spPr>
          <a:xfrm>
            <a:off x="8180173" y="1775585"/>
            <a:ext cx="3707027" cy="3970318"/>
          </a:xfrm>
          <a:prstGeom prst="rect">
            <a:avLst/>
          </a:prstGeom>
          <a:noFill/>
        </p:spPr>
        <p:txBody>
          <a:bodyPr wrap="square" rtlCol="0">
            <a:spAutoFit/>
          </a:bodyPr>
          <a:lstStyle/>
          <a:p>
            <a:r>
              <a:rPr kumimoji="1" lang="en-US" altLang="ja-JP" b="1" dirty="0">
                <a:solidFill>
                  <a:srgbClr val="FF0000"/>
                </a:solidFill>
              </a:rPr>
              <a:t>Problem: </a:t>
            </a:r>
          </a:p>
          <a:p>
            <a:pPr marL="342900" indent="-342900">
              <a:buFont typeface="+mj-lt"/>
              <a:buAutoNum type="arabicPeriod"/>
            </a:pPr>
            <a:r>
              <a:rPr lang="en-US" altLang="ja-JP" dirty="0"/>
              <a:t>Using </a:t>
            </a:r>
            <a:r>
              <a:rPr lang="en-US" altLang="ja-JP" dirty="0" err="1"/>
              <a:t>Tobii</a:t>
            </a:r>
            <a:r>
              <a:rPr lang="en-US" altLang="ja-JP" dirty="0"/>
              <a:t> eye tracking, The participants have to stable without movement during experiment (i.e. look at display) </a:t>
            </a:r>
          </a:p>
          <a:p>
            <a:pPr marL="342900" indent="-342900">
              <a:buFont typeface="+mj-lt"/>
              <a:buAutoNum type="arabicPeriod"/>
            </a:pPr>
            <a:endParaRPr lang="en-US" altLang="ja-JP" dirty="0"/>
          </a:p>
          <a:p>
            <a:pPr marL="342900" indent="-342900">
              <a:buFont typeface="+mj-lt"/>
              <a:buAutoNum type="arabicPeriod"/>
            </a:pPr>
            <a:r>
              <a:rPr kumimoji="1" lang="en-US" altLang="ja-JP" dirty="0"/>
              <a:t>2D images </a:t>
            </a:r>
            <a:r>
              <a:rPr lang="en-US" altLang="ja-JP" dirty="0"/>
              <a:t>lack some information of the products </a:t>
            </a:r>
          </a:p>
          <a:p>
            <a:pPr marL="342900" indent="-342900">
              <a:buFont typeface="+mj-lt"/>
              <a:buAutoNum type="arabicPeriod"/>
            </a:pPr>
            <a:endParaRPr kumimoji="1" lang="en-US" altLang="ja-JP" dirty="0"/>
          </a:p>
          <a:p>
            <a:pPr marL="342900" indent="-342900">
              <a:buFont typeface="+mj-lt"/>
              <a:buAutoNum type="arabicPeriod"/>
            </a:pPr>
            <a:r>
              <a:rPr lang="en-US" altLang="ja-JP" dirty="0"/>
              <a:t>Participant observers are more likely to shift their gaze to such visually salient features (e.g. center of screen..)</a:t>
            </a:r>
          </a:p>
          <a:p>
            <a:endParaRPr kumimoji="1" lang="ja-JP" altLang="en-US" dirty="0"/>
          </a:p>
        </p:txBody>
      </p:sp>
    </p:spTree>
    <p:extLst>
      <p:ext uri="{BB962C8B-B14F-4D97-AF65-F5344CB8AC3E}">
        <p14:creationId xmlns:p14="http://schemas.microsoft.com/office/powerpoint/2010/main" val="1521873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26AFA5-A7D0-ECA4-950D-DE2BF2C43479}"/>
              </a:ext>
            </a:extLst>
          </p:cNvPr>
          <p:cNvSpPr>
            <a:spLocks noGrp="1"/>
          </p:cNvSpPr>
          <p:nvPr>
            <p:ph type="sldNum" sz="quarter" idx="12"/>
          </p:nvPr>
        </p:nvSpPr>
        <p:spPr>
          <a:xfrm>
            <a:off x="8610600" y="230188"/>
            <a:ext cx="2743200" cy="365125"/>
          </a:xfrm>
        </p:spPr>
        <p:txBody>
          <a:bodyPr/>
          <a:lstStyle/>
          <a:p>
            <a:fld id="{8FB0F888-C2C0-43CD-B88D-E582C608D0AB}" type="slidenum">
              <a:rPr kumimoji="1" lang="ja-JP" altLang="en-US" smtClean="0"/>
              <a:t>6</a:t>
            </a:fld>
            <a:endParaRPr kumimoji="1" lang="ja-JP" altLang="en-US" dirty="0"/>
          </a:p>
        </p:txBody>
      </p:sp>
      <p:pic>
        <p:nvPicPr>
          <p:cNvPr id="3" name="New picture">
            <a:extLst>
              <a:ext uri="{FF2B5EF4-FFF2-40B4-BE49-F238E27FC236}">
                <a16:creationId xmlns:a16="http://schemas.microsoft.com/office/drawing/2014/main" id="{9DBBEA22-2294-A2BA-CDBB-6B67A060C808}"/>
              </a:ext>
            </a:extLst>
          </p:cNvPr>
          <p:cNvPicPr/>
          <p:nvPr/>
        </p:nvPicPr>
        <p:blipFill>
          <a:blip r:embed="rId3"/>
          <a:stretch>
            <a:fillRect/>
          </a:stretch>
        </p:blipFill>
        <p:spPr>
          <a:xfrm>
            <a:off x="8746524" y="1634036"/>
            <a:ext cx="2982686" cy="1750910"/>
          </a:xfrm>
          <a:prstGeom prst="rect">
            <a:avLst/>
          </a:prstGeom>
        </p:spPr>
      </p:pic>
      <p:pic>
        <p:nvPicPr>
          <p:cNvPr id="7" name="Picture 2" descr="Experimental setting using our system for three-dimensional gaze fixation using a hair dryer with attached AR markers.">
            <a:extLst>
              <a:ext uri="{FF2B5EF4-FFF2-40B4-BE49-F238E27FC236}">
                <a16:creationId xmlns:a16="http://schemas.microsoft.com/office/drawing/2014/main" id="{BE9F9250-DA21-3D65-170E-934DB8F1F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723" y="1772940"/>
            <a:ext cx="2627019" cy="14751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ransforming from the camera frame to the marker frame.">
            <a:extLst>
              <a:ext uri="{FF2B5EF4-FFF2-40B4-BE49-F238E27FC236}">
                <a16:creationId xmlns:a16="http://schemas.microsoft.com/office/drawing/2014/main" id="{FAD0256E-9A2F-832C-21B0-39C98E91DD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5999" y="1589982"/>
            <a:ext cx="2238323" cy="18390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 hair dryer with AR marker attached.">
            <a:extLst>
              <a:ext uri="{FF2B5EF4-FFF2-40B4-BE49-F238E27FC236}">
                <a16:creationId xmlns:a16="http://schemas.microsoft.com/office/drawing/2014/main" id="{08AE7BEE-1E79-CAA3-9E21-5632A50324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448" y="1770870"/>
            <a:ext cx="2627018" cy="1477242"/>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F711EA6F-C028-771E-9387-EB7587484B14}"/>
              </a:ext>
            </a:extLst>
          </p:cNvPr>
          <p:cNvPicPr>
            <a:picLocks noChangeAspect="1"/>
          </p:cNvPicPr>
          <p:nvPr/>
        </p:nvPicPr>
        <p:blipFill>
          <a:blip r:embed="rId7"/>
          <a:stretch>
            <a:fillRect/>
          </a:stretch>
        </p:blipFill>
        <p:spPr>
          <a:xfrm>
            <a:off x="1319661" y="369287"/>
            <a:ext cx="9030164" cy="958899"/>
          </a:xfrm>
          <a:prstGeom prst="rect">
            <a:avLst/>
          </a:prstGeom>
        </p:spPr>
      </p:pic>
      <p:sp>
        <p:nvSpPr>
          <p:cNvPr id="12" name="二等辺三角形 11">
            <a:extLst>
              <a:ext uri="{FF2B5EF4-FFF2-40B4-BE49-F238E27FC236}">
                <a16:creationId xmlns:a16="http://schemas.microsoft.com/office/drawing/2014/main" id="{823A8382-0A14-878B-53D9-2C26D02719E6}"/>
              </a:ext>
            </a:extLst>
          </p:cNvPr>
          <p:cNvSpPr/>
          <p:nvPr/>
        </p:nvSpPr>
        <p:spPr>
          <a:xfrm rot="5400000">
            <a:off x="2723170" y="2444618"/>
            <a:ext cx="722870" cy="1297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a:extLst>
              <a:ext uri="{FF2B5EF4-FFF2-40B4-BE49-F238E27FC236}">
                <a16:creationId xmlns:a16="http://schemas.microsoft.com/office/drawing/2014/main" id="{08E0DA7D-5D8E-A854-6AE5-C2F20440199B}"/>
              </a:ext>
            </a:extLst>
          </p:cNvPr>
          <p:cNvSpPr/>
          <p:nvPr/>
        </p:nvSpPr>
        <p:spPr>
          <a:xfrm rot="5400000">
            <a:off x="5596425" y="2444618"/>
            <a:ext cx="722870" cy="1297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43F2DCEB-F01D-168D-BD1C-C4121B56BD71}"/>
              </a:ext>
            </a:extLst>
          </p:cNvPr>
          <p:cNvSpPr/>
          <p:nvPr/>
        </p:nvSpPr>
        <p:spPr>
          <a:xfrm rot="5400000">
            <a:off x="8111026" y="2444618"/>
            <a:ext cx="722870" cy="1297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3C97DF96-86F9-9923-5C7D-7BD0FC2CC88E}"/>
              </a:ext>
            </a:extLst>
          </p:cNvPr>
          <p:cNvSpPr/>
          <p:nvPr/>
        </p:nvSpPr>
        <p:spPr>
          <a:xfrm>
            <a:off x="1470454" y="1770870"/>
            <a:ext cx="469557" cy="67576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6" name="テキスト ボックス 15">
            <a:extLst>
              <a:ext uri="{FF2B5EF4-FFF2-40B4-BE49-F238E27FC236}">
                <a16:creationId xmlns:a16="http://schemas.microsoft.com/office/drawing/2014/main" id="{0A7A413B-41B5-EA4D-69EE-01AE07E022F4}"/>
              </a:ext>
            </a:extLst>
          </p:cNvPr>
          <p:cNvSpPr txBox="1"/>
          <p:nvPr/>
        </p:nvSpPr>
        <p:spPr>
          <a:xfrm>
            <a:off x="1194388" y="3305233"/>
            <a:ext cx="1581664" cy="369332"/>
          </a:xfrm>
          <a:prstGeom prst="rect">
            <a:avLst/>
          </a:prstGeom>
          <a:noFill/>
        </p:spPr>
        <p:txBody>
          <a:bodyPr wrap="square" rtlCol="0">
            <a:spAutoFit/>
          </a:bodyPr>
          <a:lstStyle/>
          <a:p>
            <a:r>
              <a:rPr kumimoji="1" lang="en-US" altLang="ja-JP" dirty="0"/>
              <a:t>AR markers</a:t>
            </a:r>
            <a:endParaRPr kumimoji="1" lang="ja-JP" altLang="en-US" dirty="0"/>
          </a:p>
        </p:txBody>
      </p:sp>
      <p:sp>
        <p:nvSpPr>
          <p:cNvPr id="17" name="テキスト ボックス 16">
            <a:extLst>
              <a:ext uri="{FF2B5EF4-FFF2-40B4-BE49-F238E27FC236}">
                <a16:creationId xmlns:a16="http://schemas.microsoft.com/office/drawing/2014/main" id="{291DB864-0E2C-EF15-3145-1ADFD196ECD0}"/>
              </a:ext>
            </a:extLst>
          </p:cNvPr>
          <p:cNvSpPr txBox="1"/>
          <p:nvPr/>
        </p:nvSpPr>
        <p:spPr>
          <a:xfrm>
            <a:off x="3882701" y="3323534"/>
            <a:ext cx="1581664" cy="369332"/>
          </a:xfrm>
          <a:prstGeom prst="rect">
            <a:avLst/>
          </a:prstGeom>
          <a:noFill/>
        </p:spPr>
        <p:txBody>
          <a:bodyPr wrap="square" rtlCol="0">
            <a:spAutoFit/>
          </a:bodyPr>
          <a:lstStyle/>
          <a:p>
            <a:r>
              <a:rPr lang="en-US" altLang="ja-JP" dirty="0"/>
              <a:t>Experiment</a:t>
            </a:r>
            <a:endParaRPr kumimoji="1" lang="ja-JP" altLang="en-US" dirty="0"/>
          </a:p>
        </p:txBody>
      </p:sp>
      <p:sp>
        <p:nvSpPr>
          <p:cNvPr id="18" name="テキスト ボックス 17">
            <a:extLst>
              <a:ext uri="{FF2B5EF4-FFF2-40B4-BE49-F238E27FC236}">
                <a16:creationId xmlns:a16="http://schemas.microsoft.com/office/drawing/2014/main" id="{0362440F-EF16-D6DE-D22A-48C2DE6F1CF2}"/>
              </a:ext>
            </a:extLst>
          </p:cNvPr>
          <p:cNvSpPr txBox="1"/>
          <p:nvPr/>
        </p:nvSpPr>
        <p:spPr>
          <a:xfrm>
            <a:off x="6218657" y="3287369"/>
            <a:ext cx="2394942" cy="1477328"/>
          </a:xfrm>
          <a:prstGeom prst="rect">
            <a:avLst/>
          </a:prstGeom>
          <a:noFill/>
        </p:spPr>
        <p:txBody>
          <a:bodyPr wrap="square" rtlCol="0">
            <a:spAutoFit/>
          </a:bodyPr>
          <a:lstStyle/>
          <a:p>
            <a:pPr algn="ctr"/>
            <a:r>
              <a:rPr lang="en-US" altLang="ja-JP" dirty="0"/>
              <a:t>V</a:t>
            </a:r>
            <a:r>
              <a:rPr kumimoji="1" lang="en-US" altLang="ja-JP" dirty="0"/>
              <a:t>isualizing the attention data using AR maker to calculate position and posture of given products </a:t>
            </a:r>
            <a:endParaRPr kumimoji="1" lang="ja-JP" altLang="en-US" dirty="0"/>
          </a:p>
        </p:txBody>
      </p:sp>
      <p:sp>
        <p:nvSpPr>
          <p:cNvPr id="19" name="テキスト ボックス 18">
            <a:extLst>
              <a:ext uri="{FF2B5EF4-FFF2-40B4-BE49-F238E27FC236}">
                <a16:creationId xmlns:a16="http://schemas.microsoft.com/office/drawing/2014/main" id="{F3DFD942-A701-6D73-40B1-CA6255F7602C}"/>
              </a:ext>
            </a:extLst>
          </p:cNvPr>
          <p:cNvSpPr txBox="1"/>
          <p:nvPr/>
        </p:nvSpPr>
        <p:spPr>
          <a:xfrm>
            <a:off x="9762890" y="3562461"/>
            <a:ext cx="1966320" cy="369332"/>
          </a:xfrm>
          <a:prstGeom prst="rect">
            <a:avLst/>
          </a:prstGeom>
          <a:noFill/>
        </p:spPr>
        <p:txBody>
          <a:bodyPr wrap="square" rtlCol="0">
            <a:spAutoFit/>
          </a:bodyPr>
          <a:lstStyle/>
          <a:p>
            <a:r>
              <a:rPr lang="en-US" altLang="ja-JP" dirty="0"/>
              <a:t>Results</a:t>
            </a:r>
            <a:endParaRPr kumimoji="1" lang="ja-JP" altLang="en-US" dirty="0"/>
          </a:p>
        </p:txBody>
      </p:sp>
      <p:sp>
        <p:nvSpPr>
          <p:cNvPr id="20" name="テキスト ボックス 19">
            <a:extLst>
              <a:ext uri="{FF2B5EF4-FFF2-40B4-BE49-F238E27FC236}">
                <a16:creationId xmlns:a16="http://schemas.microsoft.com/office/drawing/2014/main" id="{EE688BB6-FE54-437E-1412-D064AB6C4B79}"/>
              </a:ext>
            </a:extLst>
          </p:cNvPr>
          <p:cNvSpPr txBox="1"/>
          <p:nvPr/>
        </p:nvSpPr>
        <p:spPr>
          <a:xfrm>
            <a:off x="888227" y="4847973"/>
            <a:ext cx="8874663" cy="1477328"/>
          </a:xfrm>
          <a:prstGeom prst="rect">
            <a:avLst/>
          </a:prstGeom>
          <a:noFill/>
        </p:spPr>
        <p:txBody>
          <a:bodyPr wrap="square" rtlCol="0">
            <a:spAutoFit/>
          </a:bodyPr>
          <a:lstStyle/>
          <a:p>
            <a:r>
              <a:rPr kumimoji="1" lang="en-US" altLang="ja-JP" b="1" dirty="0">
                <a:solidFill>
                  <a:srgbClr val="FF0000"/>
                </a:solidFill>
              </a:rPr>
              <a:t>Problem: </a:t>
            </a:r>
          </a:p>
          <a:p>
            <a:pPr marL="342900" indent="-342900" algn="l">
              <a:buAutoNum type="arabicPeriod"/>
            </a:pPr>
            <a:r>
              <a:rPr lang="en-US" altLang="ja-JP" dirty="0"/>
              <a:t>Using </a:t>
            </a:r>
            <a:r>
              <a:rPr lang="en-US" altLang="ja-JP" sz="1800" b="0" i="0" u="none" strike="noStrike" baseline="0" dirty="0">
                <a:latin typeface="AdvGulliv-R"/>
              </a:rPr>
              <a:t>AR markers greatly affect the product’s outlook to draw attention of users. </a:t>
            </a:r>
          </a:p>
          <a:p>
            <a:pPr marL="342900" indent="-342900" algn="l">
              <a:buAutoNum type="arabicPeriod"/>
            </a:pPr>
            <a:endParaRPr lang="en-US" altLang="ja-JP" dirty="0">
              <a:latin typeface="AdvGulliv-R"/>
            </a:endParaRPr>
          </a:p>
          <a:p>
            <a:pPr marL="342900" indent="-342900" algn="l">
              <a:buAutoNum type="arabicPeriod"/>
            </a:pPr>
            <a:r>
              <a:rPr lang="en-US" altLang="ja-JP" dirty="0"/>
              <a:t>Visualization of gaze direction, location, and time. Here, gaze direction should be informative, but it is not visualized in current implementation.</a:t>
            </a:r>
          </a:p>
        </p:txBody>
      </p:sp>
    </p:spTree>
    <p:extLst>
      <p:ext uri="{BB962C8B-B14F-4D97-AF65-F5344CB8AC3E}">
        <p14:creationId xmlns:p14="http://schemas.microsoft.com/office/powerpoint/2010/main" val="3477109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26AFA5-A7D0-ECA4-950D-DE2BF2C43479}"/>
              </a:ext>
            </a:extLst>
          </p:cNvPr>
          <p:cNvSpPr>
            <a:spLocks noGrp="1"/>
          </p:cNvSpPr>
          <p:nvPr>
            <p:ph type="sldNum" sz="quarter" idx="12"/>
          </p:nvPr>
        </p:nvSpPr>
        <p:spPr>
          <a:xfrm>
            <a:off x="8610600" y="230188"/>
            <a:ext cx="2743200" cy="365125"/>
          </a:xfrm>
        </p:spPr>
        <p:txBody>
          <a:bodyPr/>
          <a:lstStyle/>
          <a:p>
            <a:fld id="{8FB0F888-C2C0-43CD-B88D-E582C608D0AB}" type="slidenum">
              <a:rPr kumimoji="1" lang="ja-JP" altLang="en-US" smtClean="0"/>
              <a:t>7</a:t>
            </a:fld>
            <a:endParaRPr kumimoji="1" lang="ja-JP" altLang="en-US" dirty="0"/>
          </a:p>
        </p:txBody>
      </p:sp>
      <p:sp>
        <p:nvSpPr>
          <p:cNvPr id="2" name="タイトル 1">
            <a:extLst>
              <a:ext uri="{FF2B5EF4-FFF2-40B4-BE49-F238E27FC236}">
                <a16:creationId xmlns:a16="http://schemas.microsoft.com/office/drawing/2014/main" id="{C74C097F-DF70-F674-97BD-2909B85CBC51}"/>
              </a:ext>
            </a:extLst>
          </p:cNvPr>
          <p:cNvSpPr txBox="1">
            <a:spLocks/>
          </p:cNvSpPr>
          <p:nvPr/>
        </p:nvSpPr>
        <p:spPr>
          <a:xfrm>
            <a:off x="715650" y="595313"/>
            <a:ext cx="107607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latin typeface="sohne"/>
              </a:rPr>
              <a:t>Goal</a:t>
            </a:r>
            <a:endParaRPr lang="ja-JP" altLang="en-US" b="1" dirty="0">
              <a:latin typeface="sohne"/>
            </a:endParaRPr>
          </a:p>
        </p:txBody>
      </p:sp>
      <p:sp>
        <p:nvSpPr>
          <p:cNvPr id="5" name="テキスト ボックス 4">
            <a:extLst>
              <a:ext uri="{FF2B5EF4-FFF2-40B4-BE49-F238E27FC236}">
                <a16:creationId xmlns:a16="http://schemas.microsoft.com/office/drawing/2014/main" id="{87F9A64A-4069-296F-70F2-13DE018F2A61}"/>
              </a:ext>
            </a:extLst>
          </p:cNvPr>
          <p:cNvSpPr txBox="1"/>
          <p:nvPr/>
        </p:nvSpPr>
        <p:spPr>
          <a:xfrm>
            <a:off x="715649" y="1363737"/>
            <a:ext cx="9330393" cy="830997"/>
          </a:xfrm>
          <a:prstGeom prst="rect">
            <a:avLst/>
          </a:prstGeom>
          <a:noFill/>
        </p:spPr>
        <p:txBody>
          <a:bodyPr wrap="square">
            <a:spAutoFit/>
          </a:bodyPr>
          <a:lstStyle/>
          <a:p>
            <a:r>
              <a:rPr lang="en-US" altLang="ja-JP" sz="2400" dirty="0">
                <a:latin typeface="Calibri 本文"/>
                <a:ea typeface="Cambria" panose="02040503050406030204" pitchFamily="18" charset="0"/>
              </a:rPr>
              <a:t>Using Eye Tracking Feature on Quest pro headset for gathering and visualization attention data of users in VR environment.  </a:t>
            </a:r>
            <a:endParaRPr lang="ja-JP" altLang="en-US" sz="2400" dirty="0">
              <a:latin typeface="Calibri 本文"/>
            </a:endParaRPr>
          </a:p>
        </p:txBody>
      </p:sp>
      <p:pic>
        <p:nvPicPr>
          <p:cNvPr id="6" name="Picture 4">
            <a:extLst>
              <a:ext uri="{FF2B5EF4-FFF2-40B4-BE49-F238E27FC236}">
                <a16:creationId xmlns:a16="http://schemas.microsoft.com/office/drawing/2014/main" id="{59D372D4-0F83-FD94-6711-B30A57B17C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860" y="2498610"/>
            <a:ext cx="6823222" cy="3764077"/>
          </a:xfrm>
          <a:prstGeom prst="rect">
            <a:avLst/>
          </a:prstGeom>
          <a:noFill/>
          <a:extLst>
            <a:ext uri="{909E8E84-426E-40DD-AFC4-6F175D3DCCD1}">
              <a14:hiddenFill xmlns:a14="http://schemas.microsoft.com/office/drawing/2010/main">
                <a:solidFill>
                  <a:srgbClr val="FFFFFF"/>
                </a:solidFill>
              </a14:hiddenFill>
            </a:ext>
          </a:extLst>
        </p:spPr>
      </p:pic>
      <p:pic>
        <p:nvPicPr>
          <p:cNvPr id="10" name="WhatsApp Video 2023-06-09 at 06.46.33">
            <a:hlinkClick r:id="" action="ppaction://media"/>
            <a:extLst>
              <a:ext uri="{FF2B5EF4-FFF2-40B4-BE49-F238E27FC236}">
                <a16:creationId xmlns:a16="http://schemas.microsoft.com/office/drawing/2014/main" id="{AAB5CBCE-E2A1-0A65-05D7-8F7BD89D57F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7098" b="26471"/>
          <a:stretch/>
        </p:blipFill>
        <p:spPr>
          <a:xfrm>
            <a:off x="8192530" y="2119701"/>
            <a:ext cx="3488741" cy="3599721"/>
          </a:xfrm>
          <a:prstGeom prst="rect">
            <a:avLst/>
          </a:prstGeom>
        </p:spPr>
      </p:pic>
      <p:sp>
        <p:nvSpPr>
          <p:cNvPr id="21" name="テキスト ボックス 20">
            <a:extLst>
              <a:ext uri="{FF2B5EF4-FFF2-40B4-BE49-F238E27FC236}">
                <a16:creationId xmlns:a16="http://schemas.microsoft.com/office/drawing/2014/main" id="{3549F778-B093-03AE-AD0A-AB5137BB290A}"/>
              </a:ext>
            </a:extLst>
          </p:cNvPr>
          <p:cNvSpPr txBox="1"/>
          <p:nvPr/>
        </p:nvSpPr>
        <p:spPr>
          <a:xfrm>
            <a:off x="8401564" y="5853213"/>
            <a:ext cx="3070671" cy="600164"/>
          </a:xfrm>
          <a:prstGeom prst="rect">
            <a:avLst/>
          </a:prstGeom>
          <a:noFill/>
        </p:spPr>
        <p:txBody>
          <a:bodyPr wrap="square">
            <a:spAutoFit/>
          </a:bodyPr>
          <a:lstStyle/>
          <a:p>
            <a:r>
              <a:rPr lang="en-US" altLang="ja-JP" sz="1100" dirty="0">
                <a:solidFill>
                  <a:srgbClr val="000000"/>
                </a:solidFill>
                <a:latin typeface="Meiryo" panose="020B0604030504040204" pitchFamily="50" charset="-128"/>
                <a:ea typeface="Meiryo" panose="020B0604030504040204" pitchFamily="50" charset="-128"/>
              </a:rPr>
              <a:t>Source: https://twitter.com/StrangeNative/status/1592561315108728832?s=20</a:t>
            </a:r>
            <a:endParaRPr lang="ja-JP" altLang="en-US" sz="1100" dirty="0"/>
          </a:p>
        </p:txBody>
      </p:sp>
      <p:sp>
        <p:nvSpPr>
          <p:cNvPr id="22" name="二等辺三角形 21">
            <a:extLst>
              <a:ext uri="{FF2B5EF4-FFF2-40B4-BE49-F238E27FC236}">
                <a16:creationId xmlns:a16="http://schemas.microsoft.com/office/drawing/2014/main" id="{642B264E-BBE0-16F1-77DF-E58A754C8998}"/>
              </a:ext>
            </a:extLst>
          </p:cNvPr>
          <p:cNvSpPr/>
          <p:nvPr/>
        </p:nvSpPr>
        <p:spPr>
          <a:xfrm rot="5400000">
            <a:off x="7272140" y="4002371"/>
            <a:ext cx="990560" cy="3312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151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A5231-09CF-554A-624B-C4788D143D2E}"/>
              </a:ext>
            </a:extLst>
          </p:cNvPr>
          <p:cNvSpPr txBox="1">
            <a:spLocks/>
          </p:cNvSpPr>
          <p:nvPr/>
        </p:nvSpPr>
        <p:spPr>
          <a:xfrm>
            <a:off x="838200" y="249011"/>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t>Initial Process </a:t>
            </a:r>
            <a:r>
              <a:rPr lang="en-US" altLang="ja-JP" dirty="0"/>
              <a:t> </a:t>
            </a:r>
            <a:endParaRPr lang="ja-JP" altLang="en-US" dirty="0"/>
          </a:p>
        </p:txBody>
      </p:sp>
      <p:sp>
        <p:nvSpPr>
          <p:cNvPr id="9" name="スライド番号プレースホルダー 8">
            <a:extLst>
              <a:ext uri="{FF2B5EF4-FFF2-40B4-BE49-F238E27FC236}">
                <a16:creationId xmlns:a16="http://schemas.microsoft.com/office/drawing/2014/main" id="{027E192E-AC10-6751-5575-C5D81273C815}"/>
              </a:ext>
            </a:extLst>
          </p:cNvPr>
          <p:cNvSpPr>
            <a:spLocks noGrp="1"/>
          </p:cNvSpPr>
          <p:nvPr>
            <p:ph type="sldNum" sz="quarter" idx="12"/>
          </p:nvPr>
        </p:nvSpPr>
        <p:spPr>
          <a:xfrm>
            <a:off x="8610942" y="238809"/>
            <a:ext cx="2743200" cy="365125"/>
          </a:xfrm>
        </p:spPr>
        <p:txBody>
          <a:bodyPr/>
          <a:lstStyle/>
          <a:p>
            <a:fld id="{8FB0F888-C2C0-43CD-B88D-E582C608D0AB}" type="slidenum">
              <a:rPr kumimoji="1" lang="ja-JP" altLang="en-US" smtClean="0"/>
              <a:t>8</a:t>
            </a:fld>
            <a:endParaRPr kumimoji="1" lang="ja-JP" altLang="en-US" dirty="0"/>
          </a:p>
        </p:txBody>
      </p:sp>
      <p:sp>
        <p:nvSpPr>
          <p:cNvPr id="3" name="テキスト ボックス 3">
            <a:extLst>
              <a:ext uri="{FF2B5EF4-FFF2-40B4-BE49-F238E27FC236}">
                <a16:creationId xmlns:a16="http://schemas.microsoft.com/office/drawing/2014/main" id="{B3F74717-5477-5E31-E931-85B5F8236879}"/>
              </a:ext>
            </a:extLst>
          </p:cNvPr>
          <p:cNvSpPr txBox="1"/>
          <p:nvPr/>
        </p:nvSpPr>
        <p:spPr>
          <a:xfrm>
            <a:off x="1236277" y="1085495"/>
            <a:ext cx="9946588" cy="5262979"/>
          </a:xfrm>
          <a:prstGeom prst="rect">
            <a:avLst/>
          </a:prstGeom>
          <a:noFill/>
        </p:spPr>
        <p:txBody>
          <a:bodyPr wrap="square">
            <a:sp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ea typeface="ＭＳ Ｐゴシック" pitchFamily="34" charset="-128"/>
              </a:defRPr>
            </a:lvl5pPr>
          </a:lstStyle>
          <a:p>
            <a:r>
              <a:rPr lang="en-US" altLang="ja-JP" sz="2400" dirty="0"/>
              <a:t>1. </a:t>
            </a:r>
            <a:r>
              <a:rPr lang="ja-JP" altLang="en-US" sz="2400" dirty="0"/>
              <a:t>Acquisition of UV coordinates via gaze detection (2D) in unity   scene by using eye tracking feature on Quest Pro.  </a:t>
            </a:r>
            <a:endParaRPr lang="en-US" altLang="ja-JP" sz="2400" dirty="0"/>
          </a:p>
          <a:p>
            <a:pPr marL="342900" indent="-342900">
              <a:buAutoNum type="arabicPeriod"/>
            </a:pPr>
            <a:endParaRPr lang="en-US" altLang="ja-JP" sz="2400" dirty="0"/>
          </a:p>
          <a:p>
            <a:r>
              <a:rPr lang="en-US" altLang="ja-JP" sz="2400" dirty="0"/>
              <a:t>2</a:t>
            </a:r>
            <a:r>
              <a:rPr lang="ja-JP" altLang="en-US" sz="2400" dirty="0"/>
              <a:t>. Real-time Visualization of gaze data using Shader (2D) </a:t>
            </a:r>
            <a:endParaRPr lang="en-US" altLang="ja-JP" sz="2400" dirty="0"/>
          </a:p>
          <a:p>
            <a:endParaRPr lang="en-US" altLang="ja-JP" sz="2400" dirty="0"/>
          </a:p>
          <a:p>
            <a:r>
              <a:rPr lang="ja-JP" altLang="en-US" sz="2400" dirty="0"/>
              <a:t>3. Object grabbing using hand tracking (3D) </a:t>
            </a:r>
            <a:endParaRPr lang="en-US" altLang="ja-JP" sz="2400" dirty="0"/>
          </a:p>
          <a:p>
            <a:endParaRPr lang="en-US" altLang="ja-JP" sz="2400" dirty="0"/>
          </a:p>
          <a:p>
            <a:r>
              <a:rPr lang="ja-JP" altLang="en-US" sz="2400" dirty="0"/>
              <a:t>4. Acquisition of UV coordinates via gaze detection (3D) </a:t>
            </a:r>
            <a:endParaRPr lang="en-US" altLang="ja-JP" sz="2400" dirty="0"/>
          </a:p>
          <a:p>
            <a:endParaRPr lang="en-US" altLang="ja-JP" sz="2400" dirty="0"/>
          </a:p>
          <a:p>
            <a:r>
              <a:rPr lang="ja-JP" altLang="en-US" sz="2400" dirty="0"/>
              <a:t>5. Real-time visualization of gaze using shaders (3D) </a:t>
            </a:r>
            <a:endParaRPr lang="en-US" altLang="ja-JP" sz="2400" dirty="0"/>
          </a:p>
          <a:p>
            <a:endParaRPr lang="en-US" altLang="ja-JP" sz="2400" dirty="0"/>
          </a:p>
          <a:p>
            <a:r>
              <a:rPr lang="ja-JP" altLang="en-US" sz="2400" dirty="0"/>
              <a:t>6. Saving UV coordinates to a CSV</a:t>
            </a:r>
            <a:endParaRPr lang="en-US" altLang="ja-JP" sz="2400" dirty="0"/>
          </a:p>
          <a:p>
            <a:endParaRPr lang="en-US" altLang="ja-JP" sz="2400" dirty="0"/>
          </a:p>
          <a:p>
            <a:r>
              <a:rPr lang="ja-JP" altLang="en-US" sz="2400" dirty="0"/>
              <a:t>7. Visualizing the gaze data using the CSV in other tools</a:t>
            </a:r>
          </a:p>
        </p:txBody>
      </p:sp>
    </p:spTree>
    <p:extLst>
      <p:ext uri="{BB962C8B-B14F-4D97-AF65-F5344CB8AC3E}">
        <p14:creationId xmlns:p14="http://schemas.microsoft.com/office/powerpoint/2010/main" val="306011097"/>
      </p:ext>
    </p:extLst>
  </p:cSld>
  <p:clrMapOvr>
    <a:masterClrMapping/>
  </p:clrMapOvr>
</p:sld>
</file>

<file path=ppt/theme/theme1.xml><?xml version="1.0" encoding="utf-8"?>
<a:theme xmlns:a="http://schemas.openxmlformats.org/drawingml/2006/main" name="Office テーマ">
  <a:themeElements>
    <a:clrScheme name="ユーザー定義 1">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 id="{FB8C86B3-0380-45B3-A6A6-223891A120DA}" vid="{8F215711-C39D-4B5B-8E04-70AA0A65D60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reading_PP</Template>
  <TotalTime>1151</TotalTime>
  <Words>840</Words>
  <Application>Microsoft Office PowerPoint</Application>
  <PresentationFormat>ワイド画面</PresentationFormat>
  <Paragraphs>128</Paragraphs>
  <Slides>17</Slides>
  <Notes>16</Notes>
  <HiddenSlides>0</HiddenSlides>
  <MMClips>2</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17</vt:i4>
      </vt:variant>
    </vt:vector>
  </HeadingPairs>
  <TitlesOfParts>
    <vt:vector size="29" baseType="lpstr">
      <vt:lpstr>AdvGulliv-R</vt:lpstr>
      <vt:lpstr>Calibri 本文</vt:lpstr>
      <vt:lpstr>CMR10</vt:lpstr>
      <vt:lpstr>sohne</vt:lpstr>
      <vt:lpstr>Söhne</vt:lpstr>
      <vt:lpstr>メイリオ</vt:lpstr>
      <vt:lpstr>メイリオ</vt:lpstr>
      <vt:lpstr>游ゴシック</vt:lpstr>
      <vt:lpstr>Arial</vt:lpstr>
      <vt:lpstr>Calibri</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Yong Thorvue</dc:creator>
  <cp:lastModifiedBy>Yong Thorvue</cp:lastModifiedBy>
  <cp:revision>220</cp:revision>
  <dcterms:created xsi:type="dcterms:W3CDTF">2023-04-24T09:59:16Z</dcterms:created>
  <dcterms:modified xsi:type="dcterms:W3CDTF">2023-06-11T13:03:20Z</dcterms:modified>
</cp:coreProperties>
</file>